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0"/>
  </p:notesMasterIdLst>
  <p:handoutMasterIdLst>
    <p:handoutMasterId r:id="rId101"/>
  </p:handoutMasterIdLst>
  <p:sldIdLst>
    <p:sldId id="831" r:id="rId2"/>
    <p:sldId id="964" r:id="rId3"/>
    <p:sldId id="963" r:id="rId4"/>
    <p:sldId id="962" r:id="rId5"/>
    <p:sldId id="961" r:id="rId6"/>
    <p:sldId id="960" r:id="rId7"/>
    <p:sldId id="959" r:id="rId8"/>
    <p:sldId id="957" r:id="rId9"/>
    <p:sldId id="956" r:id="rId10"/>
    <p:sldId id="954" r:id="rId11"/>
    <p:sldId id="953" r:id="rId12"/>
    <p:sldId id="952" r:id="rId13"/>
    <p:sldId id="951" r:id="rId14"/>
    <p:sldId id="950" r:id="rId15"/>
    <p:sldId id="949" r:id="rId16"/>
    <p:sldId id="948" r:id="rId17"/>
    <p:sldId id="946" r:id="rId18"/>
    <p:sldId id="944" r:id="rId19"/>
    <p:sldId id="943" r:id="rId20"/>
    <p:sldId id="942" r:id="rId21"/>
    <p:sldId id="941" r:id="rId22"/>
    <p:sldId id="940" r:id="rId23"/>
    <p:sldId id="938" r:id="rId24"/>
    <p:sldId id="937" r:id="rId25"/>
    <p:sldId id="936" r:id="rId26"/>
    <p:sldId id="935" r:id="rId27"/>
    <p:sldId id="934" r:id="rId28"/>
    <p:sldId id="933" r:id="rId29"/>
    <p:sldId id="931" r:id="rId30"/>
    <p:sldId id="930" r:id="rId31"/>
    <p:sldId id="929" r:id="rId32"/>
    <p:sldId id="928" r:id="rId33"/>
    <p:sldId id="924" r:id="rId34"/>
    <p:sldId id="923" r:id="rId35"/>
    <p:sldId id="922" r:id="rId36"/>
    <p:sldId id="916" r:id="rId37"/>
    <p:sldId id="915" r:id="rId38"/>
    <p:sldId id="914" r:id="rId39"/>
    <p:sldId id="913" r:id="rId40"/>
    <p:sldId id="912" r:id="rId41"/>
    <p:sldId id="911" r:id="rId42"/>
    <p:sldId id="910" r:id="rId43"/>
    <p:sldId id="909" r:id="rId44"/>
    <p:sldId id="908" r:id="rId45"/>
    <p:sldId id="907" r:id="rId46"/>
    <p:sldId id="906" r:id="rId47"/>
    <p:sldId id="898" r:id="rId48"/>
    <p:sldId id="897" r:id="rId49"/>
    <p:sldId id="896" r:id="rId50"/>
    <p:sldId id="895" r:id="rId51"/>
    <p:sldId id="894" r:id="rId52"/>
    <p:sldId id="893" r:id="rId53"/>
    <p:sldId id="892" r:id="rId54"/>
    <p:sldId id="891" r:id="rId55"/>
    <p:sldId id="890" r:id="rId56"/>
    <p:sldId id="889" r:id="rId57"/>
    <p:sldId id="888" r:id="rId58"/>
    <p:sldId id="887" r:id="rId59"/>
    <p:sldId id="886" r:id="rId60"/>
    <p:sldId id="885" r:id="rId61"/>
    <p:sldId id="884" r:id="rId62"/>
    <p:sldId id="883" r:id="rId63"/>
    <p:sldId id="882" r:id="rId64"/>
    <p:sldId id="881" r:id="rId65"/>
    <p:sldId id="880" r:id="rId66"/>
    <p:sldId id="879" r:id="rId67"/>
    <p:sldId id="878" r:id="rId68"/>
    <p:sldId id="877" r:id="rId69"/>
    <p:sldId id="965" r:id="rId70"/>
    <p:sldId id="870" r:id="rId71"/>
    <p:sldId id="869" r:id="rId72"/>
    <p:sldId id="868" r:id="rId73"/>
    <p:sldId id="867" r:id="rId74"/>
    <p:sldId id="866" r:id="rId75"/>
    <p:sldId id="865" r:id="rId76"/>
    <p:sldId id="864" r:id="rId77"/>
    <p:sldId id="863" r:id="rId78"/>
    <p:sldId id="862" r:id="rId79"/>
    <p:sldId id="861" r:id="rId80"/>
    <p:sldId id="860" r:id="rId81"/>
    <p:sldId id="859" r:id="rId82"/>
    <p:sldId id="858" r:id="rId83"/>
    <p:sldId id="857" r:id="rId84"/>
    <p:sldId id="856" r:id="rId85"/>
    <p:sldId id="855" r:id="rId86"/>
    <p:sldId id="854" r:id="rId87"/>
    <p:sldId id="853" r:id="rId88"/>
    <p:sldId id="852" r:id="rId89"/>
    <p:sldId id="850" r:id="rId90"/>
    <p:sldId id="848" r:id="rId91"/>
    <p:sldId id="847" r:id="rId92"/>
    <p:sldId id="846" r:id="rId93"/>
    <p:sldId id="845" r:id="rId94"/>
    <p:sldId id="844" r:id="rId95"/>
    <p:sldId id="843" r:id="rId96"/>
    <p:sldId id="842" r:id="rId97"/>
    <p:sldId id="841" r:id="rId98"/>
    <p:sldId id="835" r:id="rId99"/>
  </p:sldIdLst>
  <p:sldSz cx="9144000" cy="5143500" type="screen16x9"/>
  <p:notesSz cx="9777413" cy="6646863"/>
  <p:custDataLst>
    <p:tags r:id="rId10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66">
          <p15:clr>
            <a:srgbClr val="A4A3A4"/>
          </p15:clr>
        </p15:guide>
        <p15:guide id="2" orient="horz" pos="940">
          <p15:clr>
            <a:srgbClr val="A4A3A4"/>
          </p15:clr>
        </p15:guide>
        <p15:guide id="3" orient="horz" pos="410">
          <p15:clr>
            <a:srgbClr val="A4A3A4"/>
          </p15:clr>
        </p15:guide>
        <p15:guide id="4" orient="horz" pos="2319">
          <p15:clr>
            <a:srgbClr val="A4A3A4"/>
          </p15:clr>
        </p15:guide>
        <p15:guide id="5" orient="horz" pos="2812">
          <p15:clr>
            <a:srgbClr val="A4A3A4"/>
          </p15:clr>
        </p15:guide>
        <p15:guide id="6" orient="horz" pos="626">
          <p15:clr>
            <a:srgbClr val="A4A3A4"/>
          </p15:clr>
        </p15:guide>
        <p15:guide id="7" orient="horz" pos="1750">
          <p15:clr>
            <a:srgbClr val="A4A3A4"/>
          </p15:clr>
        </p15:guide>
        <p15:guide id="8" pos="2941">
          <p15:clr>
            <a:srgbClr val="A4A3A4"/>
          </p15:clr>
        </p15:guide>
        <p15:guide id="9" pos="5690">
          <p15:clr>
            <a:srgbClr val="A4A3A4"/>
          </p15:clr>
        </p15:guide>
        <p15:guide id="10" pos="3084">
          <p15:clr>
            <a:srgbClr val="A4A3A4"/>
          </p15:clr>
        </p15:guide>
        <p15:guide id="11" pos="340">
          <p15:clr>
            <a:srgbClr val="A4A3A4"/>
          </p15:clr>
        </p15:guide>
        <p15:guide id="12" pos="2328">
          <p15:clr>
            <a:srgbClr val="A4A3A4"/>
          </p15:clr>
        </p15:guide>
      </p15:sldGuideLst>
    </p:ext>
    <p:ext uri="{2D200454-40CA-4A62-9FC3-DE9A4176ACB9}">
      <p15:notesGuideLst xmlns:p15="http://schemas.microsoft.com/office/powerpoint/2012/main">
        <p15:guide id="1" orient="horz" pos="2015">
          <p15:clr>
            <a:srgbClr val="A4A3A4"/>
          </p15:clr>
        </p15:guide>
        <p15:guide id="2" pos="3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85" autoAdjust="0"/>
  </p:normalViewPr>
  <p:slideViewPr>
    <p:cSldViewPr snapToGrid="0">
      <p:cViewPr varScale="1">
        <p:scale>
          <a:sx n="78" d="100"/>
          <a:sy n="78" d="100"/>
        </p:scale>
        <p:origin x="64" y="84"/>
      </p:cViewPr>
      <p:guideLst>
        <p:guide orient="horz" pos="1466"/>
        <p:guide orient="horz" pos="940"/>
        <p:guide orient="horz" pos="410"/>
        <p:guide orient="horz" pos="2319"/>
        <p:guide orient="horz" pos="2812"/>
        <p:guide orient="horz" pos="626"/>
        <p:guide orient="horz" pos="1750"/>
        <p:guide pos="2941"/>
        <p:guide pos="5690"/>
        <p:guide pos="3084"/>
        <p:guide pos="340"/>
        <p:guide pos="2328"/>
      </p:guideLst>
    </p:cSldViewPr>
  </p:slideViewPr>
  <p:outlineViewPr>
    <p:cViewPr>
      <p:scale>
        <a:sx n="33" d="100"/>
        <a:sy n="33" d="100"/>
      </p:scale>
      <p:origin x="0" y="0"/>
    </p:cViewPr>
  </p:outlineViewPr>
  <p:notesTextViewPr>
    <p:cViewPr>
      <p:scale>
        <a:sx n="3" d="2"/>
        <a:sy n="3" d="2"/>
      </p:scale>
      <p:origin x="0" y="0"/>
    </p:cViewPr>
  </p:notesTextViewPr>
  <p:sorterViewPr>
    <p:cViewPr>
      <p:scale>
        <a:sx n="201" d="100"/>
        <a:sy n="201" d="100"/>
      </p:scale>
      <p:origin x="0" y="-22180"/>
    </p:cViewPr>
  </p:sorterViewPr>
  <p:notesViewPr>
    <p:cSldViewPr snapToGrid="0" snapToObjects="1">
      <p:cViewPr varScale="1">
        <p:scale>
          <a:sx n="73" d="100"/>
          <a:sy n="73" d="100"/>
        </p:scale>
        <p:origin x="1544" y="44"/>
      </p:cViewPr>
      <p:guideLst>
        <p:guide orient="horz" pos="2015"/>
        <p:guide pos="3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11/11/2025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11/11/2025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806747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59"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r>
              <a:rPr lang="zh-CN" altLang="en-US" dirty="0"/>
              <a:t>人工智能导论</a:t>
            </a:r>
          </a:p>
        </p:txBody>
      </p:sp>
      <p:pic>
        <p:nvPicPr>
          <p:cNvPr id="8" name="Picture 7"/>
          <p:cNvPicPr>
            <a:picLocks noChangeAspect="1"/>
          </p:cNvPicPr>
          <p:nvPr/>
        </p:nvPicPr>
        <p:blipFill>
          <a:blip r:embed="rId3"/>
          <a:stretch>
            <a:fillRect/>
          </a:stretch>
        </p:blipFill>
        <p:spPr>
          <a:xfrm>
            <a:off x="6001532" y="210529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18125" y="3837285"/>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a:cs typeface="+mn-ea"/>
                <a:sym typeface="+mn-lt"/>
              </a:rPr>
              <a:t>leo.chen@ieee.org</a:t>
            </a:r>
          </a:p>
        </p:txBody>
      </p:sp>
      <p:pic>
        <p:nvPicPr>
          <p:cNvPr id="1025" name="Picture 1">
            <a:extLst>
              <a:ext uri="{FF2B5EF4-FFF2-40B4-BE49-F238E27FC236}">
                <a16:creationId xmlns="" xmlns:a16="http://schemas.microsoft.com/office/drawing/2014/main" id="{7B66821D-8C51-CFA8-3C54-B8FFB2614B55}"/>
              </a:ext>
            </a:extLst>
          </p:cNvPr>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a:extLst>
              <a:ext uri="{FF2B5EF4-FFF2-40B4-BE49-F238E27FC236}">
                <a16:creationId xmlns="" xmlns:a16="http://schemas.microsoft.com/office/drawing/2014/main" id="{E0D627B8-6E0C-5237-8D07-E6FD00D4E160}"/>
              </a:ext>
            </a:extLst>
          </p:cNvPr>
          <p:cNvSpPr txBox="1">
            <a:spLocks/>
          </p:cNvSpPr>
          <p:nvPr/>
        </p:nvSpPr>
        <p:spPr>
          <a:xfrm>
            <a:off x="512957" y="1936460"/>
            <a:ext cx="7857894"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zh-CN" altLang="en-US" smtClean="0">
                <a:solidFill>
                  <a:srgbClr val="C00000"/>
                </a:solidFill>
                <a:latin typeface="+mn-lt"/>
                <a:ea typeface="+mn-ea"/>
                <a:cs typeface="+mn-ea"/>
              </a:rPr>
              <a:t>更多</a:t>
            </a:r>
            <a:r>
              <a:rPr lang="en-US" altLang="zh-CN" dirty="0">
                <a:solidFill>
                  <a:srgbClr val="C00000"/>
                </a:solidFill>
                <a:latin typeface="+mn-lt"/>
                <a:ea typeface="+mn-ea"/>
                <a:cs typeface="+mn-ea"/>
              </a:rPr>
              <a:t>AI</a:t>
            </a:r>
            <a:r>
              <a:rPr lang="zh-CN" altLang="en-US" dirty="0">
                <a:solidFill>
                  <a:srgbClr val="C00000"/>
                </a:solidFill>
                <a:latin typeface="+mn-lt"/>
                <a:ea typeface="+mn-ea"/>
                <a:cs typeface="+mn-ea"/>
              </a:rPr>
              <a:t>子集</a:t>
            </a:r>
          </a:p>
          <a:p>
            <a:pPr algn="ctr">
              <a:lnSpc>
                <a:spcPct val="100000"/>
              </a:lnSpc>
            </a:pPr>
            <a:endParaRPr lang="en-US" altLang="zh-CN"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DD278A-F1EA-4A06-92D4-C675EB8B3432}"/>
              </a:ext>
            </a:extLst>
          </p:cNvPr>
          <p:cNvSpPr>
            <a:spLocks noGrp="1"/>
          </p:cNvSpPr>
          <p:nvPr>
            <p:ph type="title"/>
          </p:nvPr>
        </p:nvSpPr>
        <p:spPr/>
        <p:txBody>
          <a:bodyPr/>
          <a:lstStyle/>
          <a:p>
            <a:r>
              <a:rPr lang="zh-CN" altLang="en-US" sz="2800" i="0" kern="1200" dirty="0">
                <a:solidFill>
                  <a:schemeClr val="tx1"/>
                </a:solidFill>
                <a:effectLst/>
              </a:rPr>
              <a:t>机器学习基础</a:t>
            </a:r>
          </a:p>
          <a:p>
            <a:endParaRPr lang="en-US" dirty="0"/>
          </a:p>
        </p:txBody>
      </p:sp>
      <p:sp>
        <p:nvSpPr>
          <p:cNvPr id="3" name="Content Placeholder 2">
            <a:extLst>
              <a:ext uri="{FF2B5EF4-FFF2-40B4-BE49-F238E27FC236}">
                <a16:creationId xmlns="" xmlns:a16="http://schemas.microsoft.com/office/drawing/2014/main" id="{6446F1D7-07C7-411A-953D-966F61D8152F}"/>
              </a:ext>
            </a:extLst>
          </p:cNvPr>
          <p:cNvSpPr>
            <a:spLocks noGrp="1"/>
          </p:cNvSpPr>
          <p:nvPr>
            <p:ph idx="1"/>
          </p:nvPr>
        </p:nvSpPr>
        <p:spPr/>
        <p:txBody>
          <a:bodyPr/>
          <a:lstStyle/>
          <a:p>
            <a:r>
              <a:rPr lang="zh-CN" altLang="en-US" dirty="0">
                <a:cs typeface="Arial" panose="020B0604020202020204" pitchFamily="34" charset="0"/>
              </a:rPr>
              <a:t>机器学习使用两种类型的技术：</a:t>
            </a:r>
          </a:p>
          <a:p>
            <a:r>
              <a:rPr lang="zh-CN" altLang="en-US" dirty="0">
                <a:cs typeface="Arial" panose="020B0604020202020204" pitchFamily="34" charset="0"/>
              </a:rPr>
              <a:t>无监督学习，它在输入数据中寻找隐藏的模式或内在结构。</a:t>
            </a:r>
          </a:p>
          <a:p>
            <a:r>
              <a:rPr lang="zh-CN" altLang="en-US" dirty="0" smtClean="0">
                <a:cs typeface="Arial" panose="020B0604020202020204" pitchFamily="34" charset="0"/>
              </a:rPr>
              <a:t>监督学习</a:t>
            </a:r>
            <a:r>
              <a:rPr lang="zh-CN" altLang="en-US" dirty="0">
                <a:cs typeface="Arial" panose="020B0604020202020204" pitchFamily="34" charset="0"/>
              </a:rPr>
              <a:t>，它在已知的输入和输出数据上训练模型，以便能够预测未来的输出。</a:t>
            </a:r>
          </a:p>
          <a:p>
            <a:r>
              <a:rPr lang="zh-CN" altLang="en-US" dirty="0" smtClean="0">
                <a:cs typeface="Arial" panose="020B0604020202020204" pitchFamily="34" charset="0"/>
              </a:rPr>
              <a:t>强化</a:t>
            </a:r>
            <a:r>
              <a:rPr lang="zh-CN" altLang="en-US" dirty="0">
                <a:cs typeface="Arial" panose="020B0604020202020204" pitchFamily="34" charset="0"/>
              </a:rPr>
              <a:t>学习将在 </a:t>
            </a:r>
            <a:r>
              <a:rPr lang="en-US" altLang="zh-CN" dirty="0" smtClean="0">
                <a:cs typeface="Arial" panose="020B0604020202020204" pitchFamily="34" charset="0"/>
              </a:rPr>
              <a:t>‘</a:t>
            </a:r>
            <a:r>
              <a:rPr lang="zh-CN" altLang="en-US" dirty="0" smtClean="0">
                <a:cs typeface="Arial" panose="020B0604020202020204" pitchFamily="34" charset="0"/>
              </a:rPr>
              <a:t>强化学习</a:t>
            </a:r>
            <a:r>
              <a:rPr lang="zh-CN" altLang="en-US" dirty="0">
                <a:cs typeface="Arial" panose="020B0604020202020204" pitchFamily="34" charset="0"/>
              </a:rPr>
              <a:t>部分</a:t>
            </a:r>
            <a:r>
              <a:rPr lang="en-US" altLang="zh-CN" dirty="0" smtClean="0">
                <a:cs typeface="Arial" panose="020B0604020202020204" pitchFamily="34" charset="0"/>
              </a:rPr>
              <a:t> ' </a:t>
            </a:r>
            <a:r>
              <a:rPr lang="zh-CN" altLang="en-US" dirty="0">
                <a:cs typeface="Arial" panose="020B0604020202020204" pitchFamily="34" charset="0"/>
              </a:rPr>
              <a:t>中讨论</a:t>
            </a:r>
            <a:endParaRPr lang="en-US" dirty="0"/>
          </a:p>
        </p:txBody>
      </p:sp>
      <p:sp>
        <p:nvSpPr>
          <p:cNvPr id="4" name="Slide Number Placeholder 3">
            <a:extLst>
              <a:ext uri="{FF2B5EF4-FFF2-40B4-BE49-F238E27FC236}">
                <a16:creationId xmlns="" xmlns:a16="http://schemas.microsoft.com/office/drawing/2014/main" id="{4F9D4426-733C-4FC2-B0E8-FD5677F03268}"/>
              </a:ext>
            </a:extLst>
          </p:cNvPr>
          <p:cNvSpPr>
            <a:spLocks noGrp="1"/>
          </p:cNvSpPr>
          <p:nvPr>
            <p:ph type="sldNum" sz="quarter" idx="10"/>
          </p:nvPr>
        </p:nvSpPr>
        <p:spPr/>
        <p:txBody>
          <a:bodyPr/>
          <a:lstStyle/>
          <a:p>
            <a:pPr>
              <a:defRPr/>
            </a:pPr>
            <a:fld id="{3209C3FB-4AD6-4B36-A2A7-63E869CCBCB1}" type="slidenum">
              <a:rPr lang="zh-CN" altLang="en-US" smtClean="0"/>
              <a:t>10</a:t>
            </a:fld>
            <a:endParaRPr lang="en-US" altLang="zh-CN"/>
          </a:p>
        </p:txBody>
      </p:sp>
    </p:spTree>
    <p:extLst>
      <p:ext uri="{BB962C8B-B14F-4D97-AF65-F5344CB8AC3E}">
        <p14:creationId xmlns:p14="http://schemas.microsoft.com/office/powerpoint/2010/main" val="344457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C77284-1929-4A48-9434-24C67418C21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开始前需考虑的问题</a:t>
            </a:r>
          </a:p>
          <a:p>
            <a:endParaRPr lang="en-US" dirty="0"/>
          </a:p>
        </p:txBody>
      </p:sp>
      <p:sp>
        <p:nvSpPr>
          <p:cNvPr id="3" name="Content Placeholder 2">
            <a:extLst>
              <a:ext uri="{FF2B5EF4-FFF2-40B4-BE49-F238E27FC236}">
                <a16:creationId xmlns="" xmlns:a16="http://schemas.microsoft.com/office/drawing/2014/main" id="{3D7B45C7-CE49-4528-9799-4B806D4B57C5}"/>
              </a:ext>
            </a:extLst>
          </p:cNvPr>
          <p:cNvSpPr>
            <a:spLocks noGrp="1"/>
          </p:cNvSpPr>
          <p:nvPr>
            <p:ph idx="1"/>
          </p:nvPr>
        </p:nvSpPr>
        <p:spPr/>
        <p:txBody>
          <a:bodyPr/>
          <a:lstStyle/>
          <a:p>
            <a:r>
              <a:rPr lang="zh-CN" altLang="en-US" dirty="0">
                <a:cs typeface="Arial" panose="020B0604020202020204" pitchFamily="34" charset="0"/>
              </a:rPr>
              <a:t>每个机器学习工作流程都始于</a:t>
            </a:r>
            <a:r>
              <a:rPr lang="zh-CN" altLang="en-US" b="1" dirty="0">
                <a:cs typeface="Arial" panose="020B0604020202020204" pitchFamily="34" charset="0"/>
              </a:rPr>
              <a:t>三个</a:t>
            </a:r>
            <a:r>
              <a:rPr lang="zh-CN" altLang="en-US" dirty="0">
                <a:cs typeface="Arial" panose="020B0604020202020204" pitchFamily="34" charset="0"/>
              </a:rPr>
              <a:t>问题：</a:t>
            </a:r>
          </a:p>
          <a:p>
            <a:r>
              <a:rPr lang="zh-CN" altLang="en-US" i="1" dirty="0">
                <a:cs typeface="Arial" panose="020B0604020202020204" pitchFamily="34" charset="0"/>
              </a:rPr>
              <a:t>您正在处理什么类型的数据？</a:t>
            </a:r>
            <a:endParaRPr lang="zh-CN" altLang="en-US" dirty="0">
              <a:cs typeface="Arial" panose="020B0604020202020204" pitchFamily="34" charset="0"/>
            </a:endParaRPr>
          </a:p>
          <a:p>
            <a:r>
              <a:rPr lang="zh-CN" altLang="en-US" i="1" dirty="0">
                <a:cs typeface="Arial" panose="020B0604020202020204" pitchFamily="34" charset="0"/>
              </a:rPr>
              <a:t>您想从中获得什么洞察？</a:t>
            </a:r>
            <a:endParaRPr lang="zh-CN" altLang="en-US" dirty="0">
              <a:cs typeface="Arial" panose="020B0604020202020204" pitchFamily="34" charset="0"/>
            </a:endParaRPr>
          </a:p>
          <a:p>
            <a:r>
              <a:rPr lang="zh-CN" altLang="en-US" i="1" dirty="0">
                <a:cs typeface="Arial" panose="020B0604020202020204" pitchFamily="34" charset="0"/>
              </a:rPr>
              <a:t>这些洞察将如何以及在何处应用？</a:t>
            </a:r>
            <a:endParaRPr lang="zh-CN" altLang="en-US" dirty="0">
              <a:cs typeface="Arial" panose="020B0604020202020204" pitchFamily="34" charset="0"/>
            </a:endParaRPr>
          </a:p>
          <a:p>
            <a:r>
              <a:rPr lang="zh-CN" altLang="en-US" dirty="0">
                <a:cs typeface="Arial" panose="020B0604020202020204" pitchFamily="34" charset="0"/>
              </a:rPr>
              <a:t>您对这些问题的回答有助于您决定是使用</a:t>
            </a:r>
            <a:r>
              <a:rPr lang="zh-CN" altLang="en-US" b="1" dirty="0">
                <a:cs typeface="Arial" panose="020B0604020202020204" pitchFamily="34" charset="0"/>
              </a:rPr>
              <a:t>监督</a:t>
            </a:r>
            <a:r>
              <a:rPr lang="zh-CN" altLang="en-US" dirty="0">
                <a:cs typeface="Arial" panose="020B0604020202020204" pitchFamily="34" charset="0"/>
              </a:rPr>
              <a:t>学习还是</a:t>
            </a:r>
            <a:r>
              <a:rPr lang="zh-CN" altLang="en-US" b="1" dirty="0">
                <a:cs typeface="Arial" panose="020B0604020202020204" pitchFamily="34" charset="0"/>
              </a:rPr>
              <a:t>无监督</a:t>
            </a:r>
            <a:r>
              <a:rPr lang="zh-CN" altLang="en-US" dirty="0">
                <a:cs typeface="Arial" panose="020B0604020202020204" pitchFamily="34" charset="0"/>
              </a:rPr>
              <a:t>学习。</a:t>
            </a:r>
            <a:endParaRPr lang="en-US" dirty="0"/>
          </a:p>
        </p:txBody>
      </p:sp>
      <p:sp>
        <p:nvSpPr>
          <p:cNvPr id="4" name="Slide Number Placeholder 3">
            <a:extLst>
              <a:ext uri="{FF2B5EF4-FFF2-40B4-BE49-F238E27FC236}">
                <a16:creationId xmlns="" xmlns:a16="http://schemas.microsoft.com/office/drawing/2014/main" id="{8480F118-2096-4808-B2A1-1837F080F4E3}"/>
              </a:ext>
            </a:extLst>
          </p:cNvPr>
          <p:cNvSpPr>
            <a:spLocks noGrp="1"/>
          </p:cNvSpPr>
          <p:nvPr>
            <p:ph type="sldNum" sz="quarter" idx="10"/>
          </p:nvPr>
        </p:nvSpPr>
        <p:spPr/>
        <p:txBody>
          <a:bodyPr/>
          <a:lstStyle/>
          <a:p>
            <a:pPr>
              <a:defRPr/>
            </a:pPr>
            <a:fld id="{3209C3FB-4AD6-4B36-A2A7-63E869CCBCB1}" type="slidenum">
              <a:rPr lang="zh-CN" altLang="en-US" smtClean="0"/>
              <a:t>11</a:t>
            </a:fld>
            <a:endParaRPr lang="en-US" altLang="zh-CN"/>
          </a:p>
        </p:txBody>
      </p:sp>
    </p:spTree>
    <p:extLst>
      <p:ext uri="{BB962C8B-B14F-4D97-AF65-F5344CB8AC3E}">
        <p14:creationId xmlns:p14="http://schemas.microsoft.com/office/powerpoint/2010/main" val="32040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BF1E83-EC22-4A19-BEDC-615420185FC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B674529F-1C68-4C22-9748-171BC5B69C44}"/>
              </a:ext>
            </a:extLst>
          </p:cNvPr>
          <p:cNvSpPr>
            <a:spLocks noGrp="1"/>
          </p:cNvSpPr>
          <p:nvPr>
            <p:ph idx="1"/>
          </p:nvPr>
        </p:nvSpPr>
        <p:spPr/>
        <p:txBody>
          <a:bodyPr/>
          <a:lstStyle/>
          <a:p>
            <a:r>
              <a:rPr lang="zh-CN" altLang="en-US" dirty="0">
                <a:cs typeface="Arial" panose="020B0604020202020204" pitchFamily="34" charset="0"/>
              </a:rPr>
              <a:t>监督学习</a:t>
            </a:r>
          </a:p>
          <a:p>
            <a:pPr marL="463550" lvl="1" indent="0">
              <a:buNone/>
            </a:pPr>
            <a:r>
              <a:rPr lang="zh-CN" altLang="en-US" dirty="0" smtClean="0">
                <a:cs typeface="Arial" panose="020B0604020202020204" pitchFamily="34" charset="0"/>
              </a:rPr>
              <a:t>如果您需要训练一个模型进行预测，请选择监督学习</a:t>
            </a:r>
            <a:r>
              <a:rPr lang="en-US" altLang="zh-CN" dirty="0" smtClean="0">
                <a:cs typeface="Arial" panose="020B0604020202020204" pitchFamily="34" charset="0"/>
              </a:rPr>
              <a:t>——</a:t>
            </a:r>
            <a:r>
              <a:rPr lang="zh-CN" altLang="en-US" dirty="0" smtClean="0">
                <a:cs typeface="Arial" panose="020B0604020202020204" pitchFamily="34" charset="0"/>
              </a:rPr>
              <a:t>例如，预测连续变量（如温度或股票价格）的未来值，或进行分类</a:t>
            </a:r>
            <a:r>
              <a:rPr lang="en-US" altLang="zh-CN" dirty="0" smtClean="0">
                <a:cs typeface="Arial" panose="020B0604020202020204" pitchFamily="34" charset="0"/>
              </a:rPr>
              <a:t>——</a:t>
            </a:r>
            <a:r>
              <a:rPr lang="zh-CN" altLang="en-US" dirty="0" smtClean="0">
                <a:cs typeface="Arial" panose="020B0604020202020204" pitchFamily="34" charset="0"/>
              </a:rPr>
              <a:t>例如，从网络摄像头视频片段中识别汽车品牌。</a:t>
            </a:r>
          </a:p>
          <a:p>
            <a:r>
              <a:rPr lang="zh-CN" altLang="en-US" dirty="0" smtClean="0">
                <a:cs typeface="Arial" panose="020B0604020202020204" pitchFamily="34" charset="0"/>
              </a:rPr>
              <a:t>无监督学习</a:t>
            </a:r>
            <a:endParaRPr lang="en-US" altLang="zh-CN" dirty="0" smtClean="0">
              <a:cs typeface="Arial" panose="020B0604020202020204" pitchFamily="34" charset="0"/>
            </a:endParaRPr>
          </a:p>
          <a:p>
            <a:pPr lvl="1"/>
            <a:r>
              <a:rPr lang="zh-CN" altLang="en-US" dirty="0">
                <a:cs typeface="Arial" panose="020B0604020202020204" pitchFamily="34" charset="0"/>
              </a:rPr>
              <a:t>如果您需要探索数据并希望训练模型以找到良好的内部表示，例如将数据分割成簇，请选择无监督学习。</a:t>
            </a:r>
          </a:p>
          <a:p>
            <a:endParaRPr lang="en-US" dirty="0"/>
          </a:p>
        </p:txBody>
      </p:sp>
      <p:sp>
        <p:nvSpPr>
          <p:cNvPr id="4" name="Slide Number Placeholder 3">
            <a:extLst>
              <a:ext uri="{FF2B5EF4-FFF2-40B4-BE49-F238E27FC236}">
                <a16:creationId xmlns="" xmlns:a16="http://schemas.microsoft.com/office/drawing/2014/main" id="{85E7BBA9-1140-46DE-A0DC-1BBE05D86107}"/>
              </a:ext>
            </a:extLst>
          </p:cNvPr>
          <p:cNvSpPr>
            <a:spLocks noGrp="1"/>
          </p:cNvSpPr>
          <p:nvPr>
            <p:ph type="sldNum" sz="quarter" idx="10"/>
          </p:nvPr>
        </p:nvSpPr>
        <p:spPr/>
        <p:txBody>
          <a:bodyPr/>
          <a:lstStyle/>
          <a:p>
            <a:pPr>
              <a:defRPr/>
            </a:pPr>
            <a:fld id="{3209C3FB-4AD6-4B36-A2A7-63E869CCBCB1}" type="slidenum">
              <a:rPr lang="zh-CN" altLang="en-US" smtClean="0"/>
              <a:t>12</a:t>
            </a:fld>
            <a:endParaRPr lang="en-US" altLang="zh-CN"/>
          </a:p>
        </p:txBody>
      </p:sp>
    </p:spTree>
    <p:extLst>
      <p:ext uri="{BB962C8B-B14F-4D97-AF65-F5344CB8AC3E}">
        <p14:creationId xmlns:p14="http://schemas.microsoft.com/office/powerpoint/2010/main" val="426733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CD8D83-B471-480A-98F9-C62DF8694CF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工作流程概览</a:t>
            </a:r>
          </a:p>
          <a:p>
            <a:endParaRPr lang="en-US" dirty="0"/>
          </a:p>
        </p:txBody>
      </p:sp>
      <p:sp>
        <p:nvSpPr>
          <p:cNvPr id="3" name="Content Placeholder 2">
            <a:extLst>
              <a:ext uri="{FF2B5EF4-FFF2-40B4-BE49-F238E27FC236}">
                <a16:creationId xmlns="" xmlns:a16="http://schemas.microsoft.com/office/drawing/2014/main" id="{1C46B10C-C768-4FAD-9B6E-C59375D2E417}"/>
              </a:ext>
            </a:extLst>
          </p:cNvPr>
          <p:cNvSpPr>
            <a:spLocks noGrp="1"/>
          </p:cNvSpPr>
          <p:nvPr>
            <p:ph idx="1"/>
          </p:nvPr>
        </p:nvSpPr>
        <p:spPr/>
        <p:txBody>
          <a:bodyPr/>
          <a:lstStyle/>
          <a:p>
            <a:r>
              <a:rPr lang="zh-CN" altLang="en-US" sz="1600" b="1" dirty="0">
                <a:cs typeface="Arial" panose="020B0604020202020204" pitchFamily="34" charset="0"/>
              </a:rPr>
              <a:t>训练一个模型来分类身体活动</a:t>
            </a:r>
          </a:p>
          <a:p>
            <a:r>
              <a:rPr lang="zh-CN" altLang="en-US" sz="1600" dirty="0">
                <a:cs typeface="Arial" panose="020B0604020202020204" pitchFamily="34" charset="0"/>
              </a:rPr>
              <a:t>访问并加载数据。</a:t>
            </a:r>
          </a:p>
          <a:p>
            <a:r>
              <a:rPr lang="zh-CN" altLang="en-US" sz="1600" dirty="0">
                <a:cs typeface="Arial" panose="020B0604020202020204" pitchFamily="34" charset="0"/>
              </a:rPr>
              <a:t>预处理数据。</a:t>
            </a:r>
          </a:p>
          <a:p>
            <a:r>
              <a:rPr lang="zh-CN" altLang="en-US" sz="1600" dirty="0">
                <a:cs typeface="Arial" panose="020B0604020202020204" pitchFamily="34" charset="0"/>
              </a:rPr>
              <a:t>使用预处理后的数据推导特征。</a:t>
            </a:r>
          </a:p>
          <a:p>
            <a:r>
              <a:rPr lang="zh-CN" altLang="en-US" sz="1600" dirty="0">
                <a:cs typeface="Arial" panose="020B0604020202020204" pitchFamily="34" charset="0"/>
              </a:rPr>
              <a:t>使用第 </a:t>
            </a:r>
            <a:r>
              <a:rPr lang="en-US" altLang="zh-CN" sz="1600" dirty="0">
                <a:cs typeface="Arial" panose="020B0604020202020204" pitchFamily="34" charset="0"/>
              </a:rPr>
              <a:t>3 </a:t>
            </a:r>
            <a:r>
              <a:rPr lang="zh-CN" altLang="en-US" sz="1600" dirty="0">
                <a:cs typeface="Arial" panose="020B0604020202020204" pitchFamily="34" charset="0"/>
              </a:rPr>
              <a:t>步推导出的特征训练模型。</a:t>
            </a:r>
          </a:p>
          <a:p>
            <a:r>
              <a:rPr lang="zh-CN" altLang="en-US" sz="1600" dirty="0">
                <a:cs typeface="Arial" panose="020B0604020202020204" pitchFamily="34" charset="0"/>
              </a:rPr>
              <a:t>迭代以找到最佳模型。</a:t>
            </a:r>
          </a:p>
          <a:p>
            <a:r>
              <a:rPr lang="zh-CN" altLang="en-US" sz="1600" dirty="0">
                <a:cs typeface="Arial" panose="020B0604020202020204" pitchFamily="34" charset="0"/>
              </a:rPr>
              <a:t>将最佳训练模型集成到生产系统中。</a:t>
            </a:r>
            <a:endParaRPr lang="en-US" sz="1600" dirty="0"/>
          </a:p>
        </p:txBody>
      </p:sp>
      <p:sp>
        <p:nvSpPr>
          <p:cNvPr id="4" name="Slide Number Placeholder 3">
            <a:extLst>
              <a:ext uri="{FF2B5EF4-FFF2-40B4-BE49-F238E27FC236}">
                <a16:creationId xmlns="" xmlns:a16="http://schemas.microsoft.com/office/drawing/2014/main" id="{18CAFAA4-4B9C-4994-968E-E1B38813F3AA}"/>
              </a:ext>
            </a:extLst>
          </p:cNvPr>
          <p:cNvSpPr>
            <a:spLocks noGrp="1"/>
          </p:cNvSpPr>
          <p:nvPr>
            <p:ph type="sldNum" sz="quarter" idx="10"/>
          </p:nvPr>
        </p:nvSpPr>
        <p:spPr/>
        <p:txBody>
          <a:bodyPr/>
          <a:lstStyle/>
          <a:p>
            <a:pPr>
              <a:defRPr/>
            </a:pPr>
            <a:fld id="{3209C3FB-4AD6-4B36-A2A7-63E869CCBCB1}" type="slidenum">
              <a:rPr lang="zh-CN" altLang="en-US" smtClean="0"/>
              <a:t>13</a:t>
            </a:fld>
            <a:endParaRPr lang="en-US" altLang="zh-CN"/>
          </a:p>
        </p:txBody>
      </p:sp>
      <p:pic>
        <p:nvPicPr>
          <p:cNvPr id="5" name="图片 4"/>
          <p:cNvPicPr>
            <a:picLocks noChangeAspect="1"/>
          </p:cNvPicPr>
          <p:nvPr/>
        </p:nvPicPr>
        <p:blipFill>
          <a:blip r:embed="rId2"/>
          <a:stretch>
            <a:fillRect/>
          </a:stretch>
        </p:blipFill>
        <p:spPr>
          <a:xfrm>
            <a:off x="3215038" y="2969763"/>
            <a:ext cx="5552902" cy="1988000"/>
          </a:xfrm>
          <a:prstGeom prst="rect">
            <a:avLst/>
          </a:prstGeom>
        </p:spPr>
      </p:pic>
    </p:spTree>
    <p:extLst>
      <p:ext uri="{BB962C8B-B14F-4D97-AF65-F5344CB8AC3E}">
        <p14:creationId xmlns:p14="http://schemas.microsoft.com/office/powerpoint/2010/main" val="210636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FA5A8E-B935-4BD5-A323-389D0316259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步骤 </a:t>
            </a:r>
            <a:r>
              <a:rPr lang="en-US" altLang="zh-CN" sz="2800" b="1" kern="1200" dirty="0">
                <a:solidFill>
                  <a:schemeClr val="tx1"/>
                </a:solidFill>
                <a:effectLst/>
                <a:latin typeface="Calibri" panose="020F0502020204030204" pitchFamily="34" charset="0"/>
                <a:ea typeface="+mj-ea"/>
                <a:cs typeface="Arial" panose="020B0604020202020204" pitchFamily="34" charset="0"/>
              </a:rPr>
              <a:t>1</a:t>
            </a:r>
            <a:r>
              <a:rPr lang="zh-CN" altLang="en-US" sz="2800" b="1" kern="1200" dirty="0">
                <a:solidFill>
                  <a:schemeClr val="tx1"/>
                </a:solidFill>
                <a:effectLst/>
                <a:latin typeface="Calibri" panose="020F0502020204030204" pitchFamily="34" charset="0"/>
                <a:ea typeface="+mj-ea"/>
                <a:cs typeface="Arial" panose="020B0604020202020204" pitchFamily="34" charset="0"/>
              </a:rPr>
              <a:t>：加载</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数据</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23FD8D74-9D8C-4D1D-8698-1162F57F203D}"/>
              </a:ext>
            </a:extLst>
          </p:cNvPr>
          <p:cNvSpPr>
            <a:spLocks noGrp="1"/>
          </p:cNvSpPr>
          <p:nvPr>
            <p:ph idx="1"/>
          </p:nvPr>
        </p:nvSpPr>
        <p:spPr>
          <a:xfrm>
            <a:off x="304800" y="843281"/>
            <a:ext cx="6324600" cy="3870006"/>
          </a:xfrm>
        </p:spPr>
        <p:txBody>
          <a:bodyPr/>
          <a:lstStyle/>
          <a:p>
            <a:r>
              <a:rPr lang="zh-CN" altLang="en-US" dirty="0">
                <a:cs typeface="Arial" panose="020B0604020202020204" pitchFamily="34" charset="0"/>
              </a:rPr>
              <a:t>为了从</a:t>
            </a:r>
            <a:r>
              <a:rPr lang="zh-CN" altLang="en-US" b="1" dirty="0">
                <a:cs typeface="Arial" panose="020B0604020202020204" pitchFamily="34" charset="0"/>
              </a:rPr>
              <a:t>加速度计</a:t>
            </a:r>
            <a:r>
              <a:rPr lang="zh-CN" altLang="en-US" dirty="0">
                <a:cs typeface="Arial" panose="020B0604020202020204" pitchFamily="34" charset="0"/>
              </a:rPr>
              <a:t>和</a:t>
            </a:r>
            <a:r>
              <a:rPr lang="zh-CN" altLang="en-US" b="1" dirty="0">
                <a:cs typeface="Arial" panose="020B0604020202020204" pitchFamily="34" charset="0"/>
              </a:rPr>
              <a:t>陀螺仪</a:t>
            </a:r>
            <a:r>
              <a:rPr lang="zh-CN" altLang="en-US" dirty="0">
                <a:cs typeface="Arial" panose="020B0604020202020204" pitchFamily="34" charset="0"/>
              </a:rPr>
              <a:t>加载数据，我们执行以下操作：</a:t>
            </a:r>
          </a:p>
          <a:p>
            <a:r>
              <a:rPr lang="zh-CN" altLang="en-US" dirty="0">
                <a:cs typeface="Arial" panose="020B0604020202020204" pitchFamily="34" charset="0"/>
              </a:rPr>
              <a:t>坐下拿着手机，记录手机数据，并将其存储在标记为</a:t>
            </a:r>
            <a:r>
              <a:rPr lang="en-US" altLang="zh-CN" dirty="0">
                <a:cs typeface="Arial" panose="020B0604020202020204" pitchFamily="34" charset="0"/>
              </a:rPr>
              <a:t>'</a:t>
            </a:r>
            <a:r>
              <a:rPr lang="zh-CN" altLang="en-US" b="1" dirty="0">
                <a:cs typeface="Arial" panose="020B0604020202020204" pitchFamily="34" charset="0"/>
              </a:rPr>
              <a:t>坐着</a:t>
            </a:r>
            <a:r>
              <a:rPr lang="en-US" altLang="zh-CN" dirty="0">
                <a:cs typeface="Arial" panose="020B0604020202020204" pitchFamily="34" charset="0"/>
              </a:rPr>
              <a:t>'</a:t>
            </a:r>
            <a:r>
              <a:rPr lang="zh-CN" altLang="en-US" dirty="0">
                <a:cs typeface="Arial" panose="020B0604020202020204" pitchFamily="34" charset="0"/>
              </a:rPr>
              <a:t>的文本文件中；</a:t>
            </a:r>
          </a:p>
          <a:p>
            <a:r>
              <a:rPr lang="zh-CN" altLang="en-US" dirty="0">
                <a:cs typeface="Arial" panose="020B0604020202020204" pitchFamily="34" charset="0"/>
              </a:rPr>
              <a:t>站起来拿着手机，记录手机数据，并将其存储在第二个标记为</a:t>
            </a:r>
            <a:r>
              <a:rPr lang="en-US" altLang="zh-CN" dirty="0">
                <a:cs typeface="Arial" panose="020B0604020202020204" pitchFamily="34" charset="0"/>
              </a:rPr>
              <a:t>'</a:t>
            </a:r>
            <a:r>
              <a:rPr lang="zh-CN" altLang="en-US" b="1" dirty="0">
                <a:cs typeface="Arial" panose="020B0604020202020204" pitchFamily="34" charset="0"/>
              </a:rPr>
              <a:t>站着</a:t>
            </a:r>
            <a:r>
              <a:rPr lang="en-US" altLang="zh-CN" dirty="0">
                <a:cs typeface="Arial" panose="020B0604020202020204" pitchFamily="34" charset="0"/>
              </a:rPr>
              <a:t>'</a:t>
            </a:r>
            <a:r>
              <a:rPr lang="zh-CN" altLang="en-US" dirty="0">
                <a:cs typeface="Arial" panose="020B0604020202020204" pitchFamily="34" charset="0"/>
              </a:rPr>
              <a:t>的文本文件中；</a:t>
            </a:r>
          </a:p>
          <a:p>
            <a:r>
              <a:rPr lang="zh-CN" altLang="en-US" dirty="0">
                <a:cs typeface="Arial" panose="020B0604020202020204" pitchFamily="34" charset="0"/>
              </a:rPr>
              <a:t>重复这些步骤，直到我们拥有要分类的每个活动的数据。</a:t>
            </a:r>
          </a:p>
          <a:p>
            <a:endParaRPr lang="en-US" dirty="0"/>
          </a:p>
        </p:txBody>
      </p:sp>
      <p:sp>
        <p:nvSpPr>
          <p:cNvPr id="4" name="Slide Number Placeholder 3">
            <a:extLst>
              <a:ext uri="{FF2B5EF4-FFF2-40B4-BE49-F238E27FC236}">
                <a16:creationId xmlns="" xmlns:a16="http://schemas.microsoft.com/office/drawing/2014/main" id="{BF16F1E2-5683-4F45-A0B1-B7E7AA09A467}"/>
              </a:ext>
            </a:extLst>
          </p:cNvPr>
          <p:cNvSpPr>
            <a:spLocks noGrp="1"/>
          </p:cNvSpPr>
          <p:nvPr>
            <p:ph type="sldNum" sz="quarter" idx="10"/>
          </p:nvPr>
        </p:nvSpPr>
        <p:spPr/>
        <p:txBody>
          <a:bodyPr/>
          <a:lstStyle/>
          <a:p>
            <a:pPr>
              <a:defRPr/>
            </a:pPr>
            <a:fld id="{3209C3FB-4AD6-4B36-A2A7-63E869CCBCB1}" type="slidenum">
              <a:rPr lang="zh-CN" altLang="en-US" smtClean="0"/>
              <a:t>14</a:t>
            </a:fld>
            <a:endParaRPr lang="en-US" altLang="zh-CN"/>
          </a:p>
        </p:txBody>
      </p:sp>
      <p:pic>
        <p:nvPicPr>
          <p:cNvPr id="5" name="图片 4"/>
          <p:cNvPicPr>
            <a:picLocks noChangeAspect="1"/>
          </p:cNvPicPr>
          <p:nvPr/>
        </p:nvPicPr>
        <p:blipFill>
          <a:blip r:embed="rId2"/>
          <a:stretch>
            <a:fillRect/>
          </a:stretch>
        </p:blipFill>
        <p:spPr>
          <a:xfrm>
            <a:off x="6825931" y="1201312"/>
            <a:ext cx="1305107" cy="2838846"/>
          </a:xfrm>
          <a:prstGeom prst="rect">
            <a:avLst/>
          </a:prstGeom>
        </p:spPr>
      </p:pic>
    </p:spTree>
    <p:extLst>
      <p:ext uri="{BB962C8B-B14F-4D97-AF65-F5344CB8AC3E}">
        <p14:creationId xmlns:p14="http://schemas.microsoft.com/office/powerpoint/2010/main" val="40565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827ADF-5442-4289-A5C9-EEFE39C580F1}"/>
              </a:ext>
            </a:extLst>
          </p:cNvPr>
          <p:cNvSpPr>
            <a:spLocks noGrp="1"/>
          </p:cNvSpPr>
          <p:nvPr>
            <p:ph type="title"/>
          </p:nvPr>
        </p:nvSpPr>
        <p:spPr/>
        <p:txBody>
          <a:bodyPr/>
          <a:lstStyle/>
          <a:p>
            <a:r>
              <a:rPr lang="zh-CN" altLang="en-US" sz="2800" i="0" kern="1200" dirty="0">
                <a:solidFill>
                  <a:schemeClr val="tx1"/>
                </a:solidFill>
                <a:effectLst/>
              </a:rPr>
              <a:t>步骤 </a:t>
            </a:r>
            <a:r>
              <a:rPr lang="en-US" altLang="zh-CN" sz="2800" i="0" kern="1200" dirty="0">
                <a:solidFill>
                  <a:schemeClr val="tx1"/>
                </a:solidFill>
                <a:effectLst/>
              </a:rPr>
              <a:t>1</a:t>
            </a:r>
            <a:r>
              <a:rPr lang="zh-CN" altLang="en-US" sz="2800" i="0" kern="1200" dirty="0">
                <a:solidFill>
                  <a:schemeClr val="tx1"/>
                </a:solidFill>
                <a:effectLst/>
              </a:rPr>
              <a:t>：加载数据</a:t>
            </a:r>
          </a:p>
          <a:p>
            <a:endParaRPr lang="en-US" dirty="0"/>
          </a:p>
        </p:txBody>
      </p:sp>
      <p:sp>
        <p:nvSpPr>
          <p:cNvPr id="3" name="Content Placeholder 2">
            <a:extLst>
              <a:ext uri="{FF2B5EF4-FFF2-40B4-BE49-F238E27FC236}">
                <a16:creationId xmlns="" xmlns:a16="http://schemas.microsoft.com/office/drawing/2014/main" id="{7FBC1798-BDC7-4EC2-AF76-50E32ECA912F}"/>
              </a:ext>
            </a:extLst>
          </p:cNvPr>
          <p:cNvSpPr>
            <a:spLocks noGrp="1"/>
          </p:cNvSpPr>
          <p:nvPr>
            <p:ph idx="1"/>
          </p:nvPr>
        </p:nvSpPr>
        <p:spPr/>
        <p:txBody>
          <a:bodyPr/>
          <a:lstStyle/>
          <a:p>
            <a:r>
              <a:rPr lang="zh-CN" altLang="en-US" dirty="0">
                <a:cs typeface="Arial" panose="020B0604020202020204" pitchFamily="34" charset="0"/>
              </a:rPr>
              <a:t>机器学习算法还不够智能，无法区分噪声和有价值的信息。</a:t>
            </a:r>
          </a:p>
          <a:p>
            <a:r>
              <a:rPr lang="zh-CN" altLang="en-US" dirty="0">
                <a:cs typeface="Arial" panose="020B0604020202020204" pitchFamily="34" charset="0"/>
              </a:rPr>
              <a:t>在使用数据进行训练之前，我们需要确保数据是干净和完整的。</a:t>
            </a:r>
          </a:p>
          <a:p>
            <a:endParaRPr lang="en-US" dirty="0"/>
          </a:p>
        </p:txBody>
      </p:sp>
      <p:sp>
        <p:nvSpPr>
          <p:cNvPr id="4" name="Slide Number Placeholder 3">
            <a:extLst>
              <a:ext uri="{FF2B5EF4-FFF2-40B4-BE49-F238E27FC236}">
                <a16:creationId xmlns="" xmlns:a16="http://schemas.microsoft.com/office/drawing/2014/main" id="{0A60F466-CDC3-4693-A78C-5073AB5D55BD}"/>
              </a:ext>
            </a:extLst>
          </p:cNvPr>
          <p:cNvSpPr>
            <a:spLocks noGrp="1"/>
          </p:cNvSpPr>
          <p:nvPr>
            <p:ph type="sldNum" sz="quarter" idx="10"/>
          </p:nvPr>
        </p:nvSpPr>
        <p:spPr/>
        <p:txBody>
          <a:bodyPr/>
          <a:lstStyle/>
          <a:p>
            <a:pPr>
              <a:defRPr/>
            </a:pPr>
            <a:fld id="{3209C3FB-4AD6-4B36-A2A7-63E869CCBCB1}" type="slidenum">
              <a:rPr lang="zh-CN" altLang="en-US" smtClean="0"/>
              <a:t>15</a:t>
            </a:fld>
            <a:endParaRPr lang="en-US" altLang="zh-CN"/>
          </a:p>
        </p:txBody>
      </p:sp>
      <p:pic>
        <p:nvPicPr>
          <p:cNvPr id="5" name="图片 4"/>
          <p:cNvPicPr>
            <a:picLocks noChangeAspect="1"/>
          </p:cNvPicPr>
          <p:nvPr/>
        </p:nvPicPr>
        <p:blipFill>
          <a:blip r:embed="rId2"/>
          <a:stretch>
            <a:fillRect/>
          </a:stretch>
        </p:blipFill>
        <p:spPr>
          <a:xfrm>
            <a:off x="4260475" y="2137969"/>
            <a:ext cx="3591426" cy="2819794"/>
          </a:xfrm>
          <a:prstGeom prst="rect">
            <a:avLst/>
          </a:prstGeom>
        </p:spPr>
      </p:pic>
      <p:sp>
        <p:nvSpPr>
          <p:cNvPr id="6" name="矩形 5"/>
          <p:cNvSpPr/>
          <p:nvPr/>
        </p:nvSpPr>
        <p:spPr>
          <a:xfrm>
            <a:off x="4867973" y="2137969"/>
            <a:ext cx="2167581" cy="369332"/>
          </a:xfrm>
          <a:prstGeom prst="rect">
            <a:avLst/>
          </a:prstGeom>
          <a:solidFill>
            <a:schemeClr val="bg1"/>
          </a:solidFill>
          <a:ln>
            <a:solidFill>
              <a:schemeClr val="bg1"/>
            </a:solidFill>
          </a:ln>
        </p:spPr>
        <p:txBody>
          <a:bodyPr wrap="none">
            <a:spAutoFit/>
          </a:bodyPr>
          <a:lstStyle/>
          <a:p>
            <a:r>
              <a:rPr lang="zh-CN" altLang="en-US" dirty="0">
                <a:cs typeface="Arial" panose="020B0604020202020204" pitchFamily="34" charset="0"/>
              </a:rPr>
              <a:t>原始数据 </a:t>
            </a:r>
            <a:r>
              <a:rPr lang="en-US" altLang="zh-CN" dirty="0">
                <a:cs typeface="Arial" panose="020B0604020202020204" pitchFamily="34" charset="0"/>
              </a:rPr>
              <a:t>— </a:t>
            </a:r>
            <a:r>
              <a:rPr lang="zh-CN" altLang="en-US" dirty="0">
                <a:cs typeface="Arial" panose="020B0604020202020204" pitchFamily="34" charset="0"/>
              </a:rPr>
              <a:t>异常值 </a:t>
            </a:r>
            <a:endParaRPr lang="zh-CN" altLang="en-US" dirty="0"/>
          </a:p>
        </p:txBody>
      </p:sp>
    </p:spTree>
    <p:extLst>
      <p:ext uri="{BB962C8B-B14F-4D97-AF65-F5344CB8AC3E}">
        <p14:creationId xmlns:p14="http://schemas.microsoft.com/office/powerpoint/2010/main" val="300751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84ACB8-9CFE-4915-B879-224ADFDEB66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步骤 </a:t>
            </a:r>
            <a:r>
              <a:rPr lang="en-US" altLang="zh-CN" sz="2800" b="1" kern="1200" dirty="0">
                <a:solidFill>
                  <a:schemeClr val="tx1"/>
                </a:solidFill>
                <a:effectLst/>
                <a:latin typeface="Calibri" panose="020F0502020204030204" pitchFamily="34" charset="0"/>
                <a:ea typeface="+mj-ea"/>
                <a:cs typeface="Arial" panose="020B0604020202020204" pitchFamily="34" charset="0"/>
              </a:rPr>
              <a:t>2</a:t>
            </a:r>
            <a:r>
              <a:rPr lang="zh-CN" altLang="en-US" sz="2800" b="1" kern="1200" dirty="0">
                <a:solidFill>
                  <a:schemeClr val="tx1"/>
                </a:solidFill>
                <a:effectLst/>
                <a:latin typeface="Calibri" panose="020F0502020204030204" pitchFamily="34" charset="0"/>
                <a:ea typeface="+mj-ea"/>
                <a:cs typeface="Arial" panose="020B0604020202020204" pitchFamily="34" charset="0"/>
              </a:rPr>
              <a:t>：预处理数据</a:t>
            </a:r>
          </a:p>
          <a:p>
            <a:endParaRPr lang="en-US" dirty="0"/>
          </a:p>
        </p:txBody>
      </p:sp>
      <p:sp>
        <p:nvSpPr>
          <p:cNvPr id="3" name="Content Placeholder 2">
            <a:extLst>
              <a:ext uri="{FF2B5EF4-FFF2-40B4-BE49-F238E27FC236}">
                <a16:creationId xmlns="" xmlns:a16="http://schemas.microsoft.com/office/drawing/2014/main" id="{3CCE2536-3100-4DE4-8CAC-0CE246953216}"/>
              </a:ext>
            </a:extLst>
          </p:cNvPr>
          <p:cNvSpPr>
            <a:spLocks noGrp="1"/>
          </p:cNvSpPr>
          <p:nvPr>
            <p:ph idx="1"/>
          </p:nvPr>
        </p:nvSpPr>
        <p:spPr/>
        <p:txBody>
          <a:bodyPr/>
          <a:lstStyle/>
          <a:p>
            <a:r>
              <a:rPr lang="en-US" altLang="zh-CN" b="1" dirty="0">
                <a:cs typeface="Arial" panose="020B0604020202020204" pitchFamily="34" charset="0"/>
              </a:rPr>
              <a:t>1. </a:t>
            </a:r>
            <a:r>
              <a:rPr lang="zh-CN" altLang="en-US" b="1" dirty="0">
                <a:cs typeface="Arial" panose="020B0604020202020204" pitchFamily="34" charset="0"/>
              </a:rPr>
              <a:t>寻找异常值</a:t>
            </a:r>
            <a:r>
              <a:rPr lang="en-US" altLang="zh-CN" b="1" dirty="0">
                <a:cs typeface="Arial" panose="020B0604020202020204" pitchFamily="34" charset="0"/>
              </a:rPr>
              <a:t>——</a:t>
            </a:r>
            <a:r>
              <a:rPr lang="zh-CN" altLang="en-US" b="1" dirty="0">
                <a:cs typeface="Arial" panose="020B0604020202020204" pitchFamily="34" charset="0"/>
              </a:rPr>
              <a:t>位于数据其余部分之外的数据点。（找到奇怪的数据点）</a:t>
            </a:r>
            <a:endParaRPr lang="zh-CN" altLang="en-US" dirty="0">
              <a:cs typeface="Arial" panose="020B0604020202020204" pitchFamily="34" charset="0"/>
            </a:endParaRPr>
          </a:p>
          <a:p>
            <a:r>
              <a:rPr lang="en-US" altLang="zh-CN" b="1" dirty="0">
                <a:cs typeface="Arial" panose="020B0604020202020204" pitchFamily="34" charset="0"/>
              </a:rPr>
              <a:t>2. </a:t>
            </a:r>
            <a:r>
              <a:rPr lang="zh-CN" altLang="en-US" b="1" dirty="0">
                <a:cs typeface="Arial" panose="020B0604020202020204" pitchFamily="34" charset="0"/>
              </a:rPr>
              <a:t>检查缺失值（可能因为记录期间连接断开而丢失了数据）。我们可以简单地忽略缺失值，但这会减少数据集的大小。或者，我们可以通过插值或使用来自另一个样本的可比数据来替代缺失值的近似值</a:t>
            </a:r>
            <a:r>
              <a:rPr lang="zh-CN" altLang="en-US" b="1" dirty="0" smtClean="0">
                <a:cs typeface="Arial" panose="020B0604020202020204" pitchFamily="34" charset="0"/>
              </a:rPr>
              <a:t>。</a:t>
            </a:r>
            <a:endParaRPr lang="en-US" altLang="zh-CN" b="1" dirty="0" smtClean="0">
              <a:cs typeface="Arial" panose="020B0604020202020204" pitchFamily="34" charset="0"/>
            </a:endParaRPr>
          </a:p>
          <a:p>
            <a:r>
              <a:rPr lang="en-US" altLang="zh-CN" b="1" dirty="0">
                <a:cs typeface="Arial" panose="020B0604020202020204" pitchFamily="34" charset="0"/>
              </a:rPr>
              <a:t>3. </a:t>
            </a:r>
            <a:r>
              <a:rPr lang="zh-CN" altLang="en-US" b="1" dirty="0">
                <a:cs typeface="Arial" panose="020B0604020202020204" pitchFamily="34" charset="0"/>
              </a:rPr>
              <a:t>从加速度计数据中去除重力影响，以便我们的算法关注主体的运动，而不是手机的运动。</a:t>
            </a:r>
            <a:r>
              <a:rPr lang="zh-CN" altLang="en-US" dirty="0">
                <a:cs typeface="Arial" panose="020B0604020202020204" pitchFamily="34" charset="0"/>
              </a:rPr>
              <a:t> 通常使用简单的高通滤波器，例如双二阶滤波器。</a:t>
            </a:r>
          </a:p>
          <a:p>
            <a:r>
              <a:rPr lang="en-US" altLang="zh-CN" b="1" dirty="0">
                <a:cs typeface="Arial" panose="020B0604020202020204" pitchFamily="34" charset="0"/>
              </a:rPr>
              <a:t>4. </a:t>
            </a:r>
            <a:r>
              <a:rPr lang="zh-CN" altLang="en-US" b="1" dirty="0">
                <a:cs typeface="Arial" panose="020B0604020202020204" pitchFamily="34" charset="0"/>
              </a:rPr>
              <a:t>将数据分成两组。</a:t>
            </a:r>
            <a:r>
              <a:rPr lang="zh-CN" altLang="en-US" dirty="0">
                <a:cs typeface="Arial" panose="020B0604020202020204" pitchFamily="34" charset="0"/>
              </a:rPr>
              <a:t> 我们保存一部分数据用于测试，其余部分用于构建模型。这被称为留出法，是一种有用的交叉验证技术。</a:t>
            </a:r>
          </a:p>
          <a:p>
            <a:endParaRPr lang="en-US" dirty="0"/>
          </a:p>
        </p:txBody>
      </p:sp>
      <p:sp>
        <p:nvSpPr>
          <p:cNvPr id="4" name="Slide Number Placeholder 3">
            <a:extLst>
              <a:ext uri="{FF2B5EF4-FFF2-40B4-BE49-F238E27FC236}">
                <a16:creationId xmlns="" xmlns:a16="http://schemas.microsoft.com/office/drawing/2014/main" id="{E1F1B7D7-4082-47A0-AAE0-19480F5D0405}"/>
              </a:ext>
            </a:extLst>
          </p:cNvPr>
          <p:cNvSpPr>
            <a:spLocks noGrp="1"/>
          </p:cNvSpPr>
          <p:nvPr>
            <p:ph type="sldNum" sz="quarter" idx="10"/>
          </p:nvPr>
        </p:nvSpPr>
        <p:spPr/>
        <p:txBody>
          <a:bodyPr/>
          <a:lstStyle/>
          <a:p>
            <a:pPr>
              <a:defRPr/>
            </a:pPr>
            <a:fld id="{3209C3FB-4AD6-4B36-A2A7-63E869CCBCB1}" type="slidenum">
              <a:rPr lang="zh-CN" altLang="en-US" smtClean="0"/>
              <a:t>16</a:t>
            </a:fld>
            <a:endParaRPr lang="en-US" altLang="zh-CN"/>
          </a:p>
        </p:txBody>
      </p:sp>
    </p:spTree>
    <p:extLst>
      <p:ext uri="{BB962C8B-B14F-4D97-AF65-F5344CB8AC3E}">
        <p14:creationId xmlns:p14="http://schemas.microsoft.com/office/powerpoint/2010/main" val="154528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2B5B26-FB4E-4360-ACE4-4533A638774F}"/>
              </a:ext>
            </a:extLst>
          </p:cNvPr>
          <p:cNvSpPr>
            <a:spLocks noGrp="1"/>
          </p:cNvSpPr>
          <p:nvPr>
            <p:ph type="title"/>
          </p:nvPr>
        </p:nvSpPr>
        <p:spPr/>
        <p:txBody>
          <a:bodyPr/>
          <a:lstStyle/>
          <a:p>
            <a:r>
              <a:rPr lang="zh-CN" altLang="en-US" sz="2800" i="0" kern="1200" dirty="0">
                <a:solidFill>
                  <a:schemeClr val="tx1"/>
                </a:solidFill>
                <a:effectLst/>
              </a:rPr>
              <a:t>步骤 </a:t>
            </a:r>
            <a:r>
              <a:rPr lang="en-US" altLang="zh-CN" sz="2800" i="0" kern="1200" dirty="0">
                <a:solidFill>
                  <a:schemeClr val="tx1"/>
                </a:solidFill>
                <a:effectLst/>
              </a:rPr>
              <a:t>3</a:t>
            </a:r>
            <a:r>
              <a:rPr lang="zh-CN" altLang="en-US" sz="2800" i="0" kern="1200" dirty="0">
                <a:solidFill>
                  <a:schemeClr val="tx1"/>
                </a:solidFill>
                <a:effectLst/>
              </a:rPr>
              <a:t>：推导特征</a:t>
            </a:r>
          </a:p>
          <a:p>
            <a:endParaRPr lang="en-US" dirty="0"/>
          </a:p>
        </p:txBody>
      </p:sp>
      <p:sp>
        <p:nvSpPr>
          <p:cNvPr id="3" name="Content Placeholder 2">
            <a:extLst>
              <a:ext uri="{FF2B5EF4-FFF2-40B4-BE49-F238E27FC236}">
                <a16:creationId xmlns="" xmlns:a16="http://schemas.microsoft.com/office/drawing/2014/main" id="{79AC18FB-31A6-4C85-B825-7C550C15ECEA}"/>
              </a:ext>
            </a:extLst>
          </p:cNvPr>
          <p:cNvSpPr>
            <a:spLocks noGrp="1"/>
          </p:cNvSpPr>
          <p:nvPr>
            <p:ph idx="1"/>
          </p:nvPr>
        </p:nvSpPr>
        <p:spPr/>
        <p:txBody>
          <a:bodyPr/>
          <a:lstStyle/>
          <a:p>
            <a:r>
              <a:rPr lang="zh-CN" altLang="en-US" dirty="0">
                <a:cs typeface="Arial" panose="020B0604020202020204" pitchFamily="34" charset="0"/>
              </a:rPr>
              <a:t>推导特征也称为特征工程或特征提取，是机器学习中最重要的部分之一。</a:t>
            </a:r>
          </a:p>
          <a:p>
            <a:r>
              <a:rPr lang="zh-CN" altLang="en-US" dirty="0">
                <a:cs typeface="Arial" panose="020B0604020202020204" pitchFamily="34" charset="0"/>
              </a:rPr>
              <a:t>它将原始数据转化为机器学习算法可以使用的信息</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a:cs typeface="Arial" panose="020B0604020202020204" pitchFamily="34" charset="0"/>
              </a:rPr>
              <a:t>对于活动追踪器，我们想要提取能够捕捉加速度计数据频率内容的特征。</a:t>
            </a:r>
          </a:p>
          <a:p>
            <a:r>
              <a:rPr lang="zh-CN" altLang="en-US" dirty="0">
                <a:cs typeface="Arial" panose="020B0604020202020204" pitchFamily="34" charset="0"/>
              </a:rPr>
              <a:t>这些特征将帮助算法区分行走和跑步。</a:t>
            </a:r>
          </a:p>
          <a:p>
            <a:r>
              <a:rPr lang="zh-CN" altLang="en-US" dirty="0">
                <a:cs typeface="Arial" panose="020B0604020202020204" pitchFamily="34" charset="0"/>
              </a:rPr>
              <a:t>我们创建一个包含所选特征的新表格。</a:t>
            </a:r>
            <a:endParaRPr lang="en-US" altLang="zh-CN" dirty="0"/>
          </a:p>
          <a:p>
            <a:endParaRPr lang="en-US" dirty="0"/>
          </a:p>
        </p:txBody>
      </p:sp>
      <p:sp>
        <p:nvSpPr>
          <p:cNvPr id="4" name="Slide Number Placeholder 3">
            <a:extLst>
              <a:ext uri="{FF2B5EF4-FFF2-40B4-BE49-F238E27FC236}">
                <a16:creationId xmlns="" xmlns:a16="http://schemas.microsoft.com/office/drawing/2014/main" id="{6420A75B-7DE1-4452-9132-42E19D651A6E}"/>
              </a:ext>
            </a:extLst>
          </p:cNvPr>
          <p:cNvSpPr>
            <a:spLocks noGrp="1"/>
          </p:cNvSpPr>
          <p:nvPr>
            <p:ph type="sldNum" sz="quarter" idx="10"/>
          </p:nvPr>
        </p:nvSpPr>
        <p:spPr/>
        <p:txBody>
          <a:bodyPr/>
          <a:lstStyle/>
          <a:p>
            <a:pPr>
              <a:defRPr/>
            </a:pPr>
            <a:fld id="{3209C3FB-4AD6-4B36-A2A7-63E869CCBCB1}" type="slidenum">
              <a:rPr lang="zh-CN" altLang="en-US" smtClean="0"/>
              <a:t>17</a:t>
            </a:fld>
            <a:endParaRPr lang="en-US" altLang="zh-CN"/>
          </a:p>
        </p:txBody>
      </p:sp>
    </p:spTree>
    <p:extLst>
      <p:ext uri="{BB962C8B-B14F-4D97-AF65-F5344CB8AC3E}">
        <p14:creationId xmlns:p14="http://schemas.microsoft.com/office/powerpoint/2010/main" val="425798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C918E-D302-4B5F-8D3D-82185D5B0E1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步骤 </a:t>
            </a:r>
            <a:r>
              <a:rPr lang="en-US" altLang="zh-CN" sz="2800" b="1" kern="1200" dirty="0">
                <a:solidFill>
                  <a:schemeClr val="tx1"/>
                </a:solidFill>
                <a:effectLst/>
                <a:latin typeface="Calibri" panose="020F0502020204030204" pitchFamily="34" charset="0"/>
                <a:ea typeface="+mj-ea"/>
                <a:cs typeface="Arial" panose="020B0604020202020204" pitchFamily="34" charset="0"/>
              </a:rPr>
              <a:t>3</a:t>
            </a:r>
            <a:r>
              <a:rPr lang="zh-CN" altLang="en-US" sz="2800" b="1" kern="1200" dirty="0">
                <a:solidFill>
                  <a:schemeClr val="tx1"/>
                </a:solidFill>
                <a:effectLst/>
                <a:latin typeface="Calibri" panose="020F0502020204030204" pitchFamily="34" charset="0"/>
                <a:ea typeface="+mj-ea"/>
                <a:cs typeface="Arial" panose="020B0604020202020204" pitchFamily="34" charset="0"/>
              </a:rPr>
              <a:t>：推导特征</a:t>
            </a:r>
          </a:p>
          <a:p>
            <a:endParaRPr lang="en-US" dirty="0"/>
          </a:p>
        </p:txBody>
      </p:sp>
      <p:sp>
        <p:nvSpPr>
          <p:cNvPr id="3" name="Content Placeholder 2">
            <a:extLst>
              <a:ext uri="{FF2B5EF4-FFF2-40B4-BE49-F238E27FC236}">
                <a16:creationId xmlns="" xmlns:a16="http://schemas.microsoft.com/office/drawing/2014/main" id="{03560AAE-702D-4EF6-AB64-EBFFB6CF2635}"/>
              </a:ext>
            </a:extLst>
          </p:cNvPr>
          <p:cNvSpPr>
            <a:spLocks noGrp="1"/>
          </p:cNvSpPr>
          <p:nvPr>
            <p:ph idx="1"/>
          </p:nvPr>
        </p:nvSpPr>
        <p:spPr/>
        <p:txBody>
          <a:bodyPr/>
          <a:lstStyle/>
          <a:p>
            <a:r>
              <a:rPr lang="zh-CN" altLang="en-US" sz="2800" b="1" dirty="0">
                <a:cs typeface="Arial" panose="020B0604020202020204" pitchFamily="34" charset="0"/>
              </a:rPr>
              <a:t>传感器数据</a:t>
            </a:r>
            <a:endParaRPr lang="zh-CN" altLang="en-US" sz="2800" dirty="0">
              <a:cs typeface="Arial" panose="020B0604020202020204" pitchFamily="34" charset="0"/>
            </a:endParaRPr>
          </a:p>
          <a:p>
            <a:pPr lvl="1"/>
            <a:r>
              <a:rPr lang="zh-CN" altLang="en-US" dirty="0"/>
              <a:t>峰值分析</a:t>
            </a:r>
          </a:p>
          <a:p>
            <a:pPr lvl="1"/>
            <a:r>
              <a:rPr lang="zh-CN" altLang="en-US" dirty="0"/>
              <a:t>脉冲和过渡指标</a:t>
            </a:r>
          </a:p>
          <a:p>
            <a:pPr lvl="1"/>
            <a:r>
              <a:rPr lang="zh-CN" altLang="en-US" dirty="0"/>
              <a:t>频谱测量</a:t>
            </a:r>
          </a:p>
          <a:p>
            <a:r>
              <a:rPr lang="zh-CN" altLang="en-US" sz="2800" b="1" dirty="0">
                <a:cs typeface="Arial" panose="020B0604020202020204" pitchFamily="34" charset="0"/>
              </a:rPr>
              <a:t>图像和视频数据</a:t>
            </a:r>
            <a:endParaRPr lang="zh-CN" altLang="en-US" sz="2800" dirty="0">
              <a:cs typeface="Arial" panose="020B0604020202020204" pitchFamily="34" charset="0"/>
            </a:endParaRPr>
          </a:p>
          <a:p>
            <a:pPr lvl="1"/>
            <a:r>
              <a:rPr lang="zh-CN" altLang="en-US" dirty="0"/>
              <a:t>视觉词袋</a:t>
            </a:r>
          </a:p>
          <a:p>
            <a:pPr lvl="1"/>
            <a:r>
              <a:rPr lang="zh-CN" altLang="en-US" dirty="0"/>
              <a:t>方向梯度直方图</a:t>
            </a:r>
          </a:p>
          <a:p>
            <a:pPr lvl="1"/>
            <a:r>
              <a:rPr lang="zh-CN" altLang="en-US" dirty="0"/>
              <a:t>最小特征值算法</a:t>
            </a:r>
          </a:p>
          <a:p>
            <a:pPr lvl="1"/>
            <a:r>
              <a:rPr lang="zh-CN" altLang="en-US" dirty="0" smtClean="0"/>
              <a:t>边缘检测</a:t>
            </a:r>
            <a:endParaRPr lang="en-US" dirty="0"/>
          </a:p>
        </p:txBody>
      </p:sp>
      <p:sp>
        <p:nvSpPr>
          <p:cNvPr id="4" name="Slide Number Placeholder 3">
            <a:extLst>
              <a:ext uri="{FF2B5EF4-FFF2-40B4-BE49-F238E27FC236}">
                <a16:creationId xmlns="" xmlns:a16="http://schemas.microsoft.com/office/drawing/2014/main" id="{1ACC97B2-6995-4B46-B445-EBDE85EC4E86}"/>
              </a:ext>
            </a:extLst>
          </p:cNvPr>
          <p:cNvSpPr>
            <a:spLocks noGrp="1"/>
          </p:cNvSpPr>
          <p:nvPr>
            <p:ph type="sldNum" sz="quarter" idx="10"/>
          </p:nvPr>
        </p:nvSpPr>
        <p:spPr/>
        <p:txBody>
          <a:bodyPr/>
          <a:lstStyle/>
          <a:p>
            <a:pPr>
              <a:defRPr/>
            </a:pPr>
            <a:fld id="{3209C3FB-4AD6-4B36-A2A7-63E869CCBCB1}" type="slidenum">
              <a:rPr lang="zh-CN" altLang="en-US" smtClean="0"/>
              <a:t>18</a:t>
            </a:fld>
            <a:endParaRPr lang="en-US" altLang="zh-CN"/>
          </a:p>
        </p:txBody>
      </p:sp>
    </p:spTree>
    <p:extLst>
      <p:ext uri="{BB962C8B-B14F-4D97-AF65-F5344CB8AC3E}">
        <p14:creationId xmlns:p14="http://schemas.microsoft.com/office/powerpoint/2010/main" val="179396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5B4630-22EF-433C-8BF7-B3665EA168A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步骤 </a:t>
            </a:r>
            <a:r>
              <a:rPr lang="en-US" altLang="zh-CN" sz="2800" b="1" kern="1200" dirty="0">
                <a:solidFill>
                  <a:schemeClr val="tx1"/>
                </a:solidFill>
                <a:effectLst/>
                <a:latin typeface="Calibri" panose="020F0502020204030204" pitchFamily="34" charset="0"/>
                <a:ea typeface="+mj-ea"/>
                <a:cs typeface="Arial" panose="020B0604020202020204" pitchFamily="34" charset="0"/>
              </a:rPr>
              <a:t>3</a:t>
            </a:r>
            <a:r>
              <a:rPr lang="zh-CN" altLang="en-US" sz="2800" b="1" kern="1200" dirty="0">
                <a:solidFill>
                  <a:schemeClr val="tx1"/>
                </a:solidFill>
                <a:effectLst/>
                <a:latin typeface="Calibri" panose="020F0502020204030204" pitchFamily="34" charset="0"/>
                <a:ea typeface="+mj-ea"/>
                <a:cs typeface="Arial" panose="020B0604020202020204" pitchFamily="34" charset="0"/>
              </a:rPr>
              <a:t>：推导特征</a:t>
            </a:r>
          </a:p>
          <a:p>
            <a:endParaRPr lang="en-US" dirty="0"/>
          </a:p>
        </p:txBody>
      </p:sp>
      <p:sp>
        <p:nvSpPr>
          <p:cNvPr id="3" name="Content Placeholder 2">
            <a:extLst>
              <a:ext uri="{FF2B5EF4-FFF2-40B4-BE49-F238E27FC236}">
                <a16:creationId xmlns="" xmlns:a16="http://schemas.microsoft.com/office/drawing/2014/main" id="{81D1529A-8190-424B-BB36-82A6F89DD8DC}"/>
              </a:ext>
            </a:extLst>
          </p:cNvPr>
          <p:cNvSpPr>
            <a:spLocks noGrp="1"/>
          </p:cNvSpPr>
          <p:nvPr>
            <p:ph idx="1"/>
          </p:nvPr>
        </p:nvSpPr>
        <p:spPr/>
        <p:txBody>
          <a:bodyPr/>
          <a:lstStyle/>
          <a:p>
            <a:r>
              <a:rPr lang="zh-CN" altLang="en-US" b="1" dirty="0" smtClean="0">
                <a:cs typeface="Arial" panose="020B0604020202020204" pitchFamily="34" charset="0"/>
              </a:rPr>
              <a:t>交易数据</a:t>
            </a:r>
            <a:r>
              <a:rPr lang="zh-CN" altLang="en-US" dirty="0" smtClean="0">
                <a:cs typeface="Arial" panose="020B0604020202020204" pitchFamily="34" charset="0"/>
              </a:rPr>
              <a:t/>
            </a:r>
            <a:br>
              <a:rPr lang="zh-CN" altLang="en-US" dirty="0" smtClean="0">
                <a:cs typeface="Arial" panose="020B0604020202020204" pitchFamily="34" charset="0"/>
              </a:rPr>
            </a:br>
            <a:r>
              <a:rPr lang="zh-CN" altLang="en-US" dirty="0" smtClean="0">
                <a:cs typeface="Arial" panose="020B0604020202020204" pitchFamily="34" charset="0"/>
              </a:rPr>
              <a:t>✓ 时间戳分解</a:t>
            </a:r>
            <a:br>
              <a:rPr lang="zh-CN" altLang="en-US" dirty="0" smtClean="0">
                <a:cs typeface="Arial" panose="020B0604020202020204" pitchFamily="34" charset="0"/>
              </a:rPr>
            </a:br>
            <a:r>
              <a:rPr lang="zh-CN" altLang="en-US" dirty="0" smtClean="0">
                <a:cs typeface="Arial" panose="020B0604020202020204" pitchFamily="34" charset="0"/>
              </a:rPr>
              <a:t>✓ 聚合值计算</a:t>
            </a:r>
            <a:endParaRPr lang="en-US" dirty="0"/>
          </a:p>
        </p:txBody>
      </p:sp>
      <p:sp>
        <p:nvSpPr>
          <p:cNvPr id="4" name="Slide Number Placeholder 3">
            <a:extLst>
              <a:ext uri="{FF2B5EF4-FFF2-40B4-BE49-F238E27FC236}">
                <a16:creationId xmlns="" xmlns:a16="http://schemas.microsoft.com/office/drawing/2014/main" id="{7628A36B-F91F-42BB-B690-C104E87A304F}"/>
              </a:ext>
            </a:extLst>
          </p:cNvPr>
          <p:cNvSpPr>
            <a:spLocks noGrp="1"/>
          </p:cNvSpPr>
          <p:nvPr>
            <p:ph type="sldNum" sz="quarter" idx="10"/>
          </p:nvPr>
        </p:nvSpPr>
        <p:spPr/>
        <p:txBody>
          <a:bodyPr/>
          <a:lstStyle/>
          <a:p>
            <a:pPr>
              <a:defRPr/>
            </a:pPr>
            <a:fld id="{3209C3FB-4AD6-4B36-A2A7-63E869CCBCB1}" type="slidenum">
              <a:rPr lang="zh-CN" altLang="en-US" smtClean="0"/>
              <a:t>19</a:t>
            </a:fld>
            <a:endParaRPr lang="en-US" altLang="zh-CN"/>
          </a:p>
        </p:txBody>
      </p:sp>
    </p:spTree>
    <p:extLst>
      <p:ext uri="{BB962C8B-B14F-4D97-AF65-F5344CB8AC3E}">
        <p14:creationId xmlns:p14="http://schemas.microsoft.com/office/powerpoint/2010/main" val="197881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dirty="0">
                <a:latin typeface="+mn-lt"/>
                <a:ea typeface="+mn-ea"/>
                <a:cs typeface="+mn-ea"/>
                <a:sym typeface="+mn-lt"/>
              </a:rPr>
              <a:t>课程目录</a:t>
            </a:r>
            <a:endParaRPr lang="en-GB" dirty="0">
              <a:latin typeface="+mn-lt"/>
              <a:ea typeface="+mn-ea"/>
              <a:cs typeface="+mn-ea"/>
              <a:sym typeface="+mn-lt"/>
            </a:endParaRPr>
          </a:p>
        </p:txBody>
      </p:sp>
      <p:sp>
        <p:nvSpPr>
          <p:cNvPr id="9" name="矩形 8"/>
          <p:cNvSpPr/>
          <p:nvPr/>
        </p:nvSpPr>
        <p:spPr>
          <a:xfrm>
            <a:off x="918058" y="1125470"/>
            <a:ext cx="4572000" cy="1754326"/>
          </a:xfrm>
          <a:prstGeom prst="rect">
            <a:avLst/>
          </a:prstGeom>
        </p:spPr>
        <p:txBody>
          <a:bodyPr>
            <a:spAutoFit/>
          </a:bodyPr>
          <a:lstStyle/>
          <a:p>
            <a:pPr>
              <a:buFont typeface="+mj-lt"/>
              <a:buAutoNum type="arabicPeriod"/>
            </a:pPr>
            <a:r>
              <a:rPr lang="zh-CN" altLang="en-US" dirty="0">
                <a:solidFill>
                  <a:srgbClr val="0F1115"/>
                </a:solidFill>
                <a:latin typeface="quote-cjk-patch"/>
              </a:rPr>
              <a:t>导论</a:t>
            </a:r>
          </a:p>
          <a:p>
            <a:pPr>
              <a:buFont typeface="+mj-lt"/>
              <a:buAutoNum type="arabicPeriod"/>
            </a:pPr>
            <a:r>
              <a:rPr lang="zh-CN" altLang="en-US" dirty="0">
                <a:solidFill>
                  <a:srgbClr val="0F1115"/>
                </a:solidFill>
                <a:latin typeface="quote-cjk-patch"/>
              </a:rPr>
              <a:t>进化计算</a:t>
            </a:r>
          </a:p>
          <a:p>
            <a:pPr>
              <a:buFont typeface="+mj-lt"/>
              <a:buAutoNum type="arabicPeriod"/>
            </a:pPr>
            <a:r>
              <a:rPr lang="zh-CN" altLang="en-US" dirty="0">
                <a:solidFill>
                  <a:srgbClr val="0F1115"/>
                </a:solidFill>
                <a:latin typeface="quote-cjk-patch"/>
              </a:rPr>
              <a:t>人工神经网络</a:t>
            </a:r>
          </a:p>
          <a:p>
            <a:pPr>
              <a:buFont typeface="+mj-lt"/>
              <a:buAutoNum type="arabicPeriod"/>
            </a:pPr>
            <a:r>
              <a:rPr lang="zh-CN" altLang="en-US" dirty="0">
                <a:solidFill>
                  <a:srgbClr val="0F1115"/>
                </a:solidFill>
                <a:latin typeface="quote-cjk-patch"/>
              </a:rPr>
              <a:t>模糊逻辑与模糊系统</a:t>
            </a:r>
          </a:p>
          <a:p>
            <a:pPr>
              <a:buFont typeface="+mj-lt"/>
              <a:buAutoNum type="arabicPeriod"/>
            </a:pPr>
            <a:r>
              <a:rPr lang="zh-CN" altLang="en-US" b="1" dirty="0">
                <a:solidFill>
                  <a:srgbClr val="0F1115"/>
                </a:solidFill>
                <a:latin typeface="quote-cjk-patch"/>
              </a:rPr>
              <a:t>更多</a:t>
            </a:r>
            <a:r>
              <a:rPr lang="en-US" altLang="zh-CN" b="1" dirty="0">
                <a:solidFill>
                  <a:srgbClr val="0F1115"/>
                </a:solidFill>
                <a:latin typeface="quote-cjk-patch"/>
              </a:rPr>
              <a:t>AI</a:t>
            </a:r>
            <a:r>
              <a:rPr lang="zh-CN" altLang="en-US" b="1" dirty="0">
                <a:solidFill>
                  <a:srgbClr val="0F1115"/>
                </a:solidFill>
                <a:latin typeface="quote-cjk-patch"/>
              </a:rPr>
              <a:t>子集</a:t>
            </a:r>
          </a:p>
          <a:p>
            <a:pPr>
              <a:buFont typeface="+mj-lt"/>
              <a:buAutoNum type="arabicPeriod"/>
            </a:pPr>
            <a:r>
              <a:rPr lang="en-US" altLang="zh-CN" dirty="0">
                <a:solidFill>
                  <a:srgbClr val="0F1115"/>
                </a:solidFill>
                <a:latin typeface="quote-cjk-patch"/>
              </a:rPr>
              <a:t>AI</a:t>
            </a:r>
            <a:r>
              <a:rPr lang="zh-CN" altLang="en-US" dirty="0">
                <a:solidFill>
                  <a:srgbClr val="0F1115"/>
                </a:solidFill>
                <a:latin typeface="quote-cjk-patch"/>
              </a:rPr>
              <a:t>与工业</a:t>
            </a:r>
            <a:r>
              <a:rPr lang="en-US" altLang="zh-CN" dirty="0" smtClean="0">
                <a:solidFill>
                  <a:srgbClr val="0F1115"/>
                </a:solidFill>
                <a:latin typeface="quote-cjk-patch"/>
              </a:rPr>
              <a:t>4.0</a:t>
            </a:r>
            <a:endParaRPr lang="en-US" altLang="zh-CN" dirty="0">
              <a:solidFill>
                <a:srgbClr val="0F1115"/>
              </a:solidFill>
              <a:latin typeface="quote-cjk-patch"/>
            </a:endParaRPr>
          </a:p>
        </p:txBody>
      </p:sp>
      <p:pic>
        <p:nvPicPr>
          <p:cNvPr id="10" name="图片 9"/>
          <p:cNvPicPr>
            <a:picLocks noChangeAspect="1"/>
          </p:cNvPicPr>
          <p:nvPr/>
        </p:nvPicPr>
        <p:blipFill>
          <a:blip r:embed="rId2"/>
          <a:stretch>
            <a:fillRect/>
          </a:stretch>
        </p:blipFill>
        <p:spPr>
          <a:xfrm>
            <a:off x="5861550" y="1053389"/>
            <a:ext cx="2740854" cy="3182537"/>
          </a:xfrm>
          <a:prstGeom prst="rect">
            <a:avLst/>
          </a:prstGeom>
        </p:spPr>
      </p:pic>
    </p:spTree>
    <p:extLst>
      <p:ext uri="{BB962C8B-B14F-4D97-AF65-F5344CB8AC3E}">
        <p14:creationId xmlns:p14="http://schemas.microsoft.com/office/powerpoint/2010/main" val="173338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6B6BE5-C4BE-412C-B24E-CBC7964225AF}"/>
              </a:ext>
            </a:extLst>
          </p:cNvPr>
          <p:cNvSpPr>
            <a:spLocks noGrp="1"/>
          </p:cNvSpPr>
          <p:nvPr>
            <p:ph type="title"/>
          </p:nvPr>
        </p:nvSpPr>
        <p:spPr/>
        <p:txBody>
          <a:bodyPr/>
          <a:lstStyle/>
          <a:p>
            <a:r>
              <a:rPr lang="zh-CN" altLang="en-US" sz="280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800" i="0" kern="1200" dirty="0">
                <a:solidFill>
                  <a:schemeClr val="tx1"/>
                </a:solidFill>
                <a:effectLst/>
                <a:latin typeface="Calibri" panose="020F0502020204030204" pitchFamily="34" charset="0"/>
                <a:ea typeface="+mj-ea"/>
                <a:cs typeface="Arial" panose="020B0604020202020204" pitchFamily="34" charset="0"/>
              </a:rPr>
              <a:t>4</a:t>
            </a:r>
            <a:r>
              <a:rPr lang="zh-CN" altLang="en-US" sz="2800" i="0" kern="1200" dirty="0">
                <a:solidFill>
                  <a:schemeClr val="tx1"/>
                </a:solidFill>
                <a:effectLst/>
                <a:latin typeface="Calibri" panose="020F0502020204030204" pitchFamily="34" charset="0"/>
                <a:ea typeface="+mj-ea"/>
                <a:cs typeface="Arial" panose="020B0604020202020204" pitchFamily="34" charset="0"/>
              </a:rPr>
              <a:t>：构建和训练</a:t>
            </a:r>
            <a:r>
              <a:rPr lang="zh-CN" altLang="en-US" sz="2800" i="0" kern="1200" dirty="0" smtClean="0">
                <a:solidFill>
                  <a:schemeClr val="tx1"/>
                </a:solidFill>
                <a:effectLst/>
                <a:latin typeface="Calibri" panose="020F0502020204030204" pitchFamily="34" charset="0"/>
                <a:ea typeface="+mj-ea"/>
                <a:cs typeface="Arial" panose="020B0604020202020204" pitchFamily="34" charset="0"/>
              </a:rPr>
              <a:t>模型</a:t>
            </a:r>
            <a:endParaRPr lang="zh-CN" altLang="en-US" sz="280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8892B32A-5C07-4761-876C-30CA00E5725B}"/>
              </a:ext>
            </a:extLst>
          </p:cNvPr>
          <p:cNvSpPr>
            <a:spLocks noGrp="1"/>
          </p:cNvSpPr>
          <p:nvPr>
            <p:ph idx="1"/>
          </p:nvPr>
        </p:nvSpPr>
        <p:spPr/>
        <p:txBody>
          <a:bodyPr/>
          <a:lstStyle/>
          <a:p>
            <a:r>
              <a:rPr lang="zh-CN" altLang="en-US" dirty="0">
                <a:cs typeface="Arial" panose="020B0604020202020204" pitchFamily="34" charset="0"/>
              </a:rPr>
              <a:t>在构建模型时，最好从简单的东西开始；它运行起来更快，也更容易解释</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9A540648-3E1B-4756-8DAD-960B0E41A683}"/>
              </a:ext>
            </a:extLst>
          </p:cNvPr>
          <p:cNvSpPr>
            <a:spLocks noGrp="1"/>
          </p:cNvSpPr>
          <p:nvPr>
            <p:ph type="sldNum" sz="quarter" idx="10"/>
          </p:nvPr>
        </p:nvSpPr>
        <p:spPr/>
        <p:txBody>
          <a:bodyPr/>
          <a:lstStyle/>
          <a:p>
            <a:pPr>
              <a:defRPr/>
            </a:pPr>
            <a:fld id="{3209C3FB-4AD6-4B36-A2A7-63E869CCBCB1}" type="slidenum">
              <a:rPr lang="zh-CN" altLang="en-US" smtClean="0"/>
              <a:t>20</a:t>
            </a:fld>
            <a:endParaRPr lang="en-US" altLang="zh-CN"/>
          </a:p>
        </p:txBody>
      </p:sp>
      <p:pic>
        <p:nvPicPr>
          <p:cNvPr id="5" name="图片 4"/>
          <p:cNvPicPr>
            <a:picLocks noChangeAspect="1"/>
          </p:cNvPicPr>
          <p:nvPr/>
        </p:nvPicPr>
        <p:blipFill>
          <a:blip r:embed="rId2"/>
          <a:stretch>
            <a:fillRect/>
          </a:stretch>
        </p:blipFill>
        <p:spPr>
          <a:xfrm>
            <a:off x="194803" y="1490179"/>
            <a:ext cx="6582694" cy="3467584"/>
          </a:xfrm>
          <a:prstGeom prst="rect">
            <a:avLst/>
          </a:prstGeom>
        </p:spPr>
      </p:pic>
      <p:pic>
        <p:nvPicPr>
          <p:cNvPr id="6" name="图片 5"/>
          <p:cNvPicPr>
            <a:picLocks noChangeAspect="1"/>
          </p:cNvPicPr>
          <p:nvPr/>
        </p:nvPicPr>
        <p:blipFill>
          <a:blip r:embed="rId3"/>
          <a:stretch>
            <a:fillRect/>
          </a:stretch>
        </p:blipFill>
        <p:spPr>
          <a:xfrm>
            <a:off x="6364574" y="1342079"/>
            <a:ext cx="2391109" cy="2248214"/>
          </a:xfrm>
          <a:prstGeom prst="rect">
            <a:avLst/>
          </a:prstGeom>
        </p:spPr>
      </p:pic>
    </p:spTree>
    <p:extLst>
      <p:ext uri="{BB962C8B-B14F-4D97-AF65-F5344CB8AC3E}">
        <p14:creationId xmlns:p14="http://schemas.microsoft.com/office/powerpoint/2010/main" val="14374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3CB708-C0BB-4BBC-BE89-E35F9C4241B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步骤 </a:t>
            </a:r>
            <a:r>
              <a:rPr lang="en-US" altLang="zh-CN" sz="2800" b="1" kern="1200" dirty="0">
                <a:solidFill>
                  <a:schemeClr val="tx1"/>
                </a:solidFill>
                <a:effectLst/>
                <a:latin typeface="Calibri" panose="020F0502020204030204" pitchFamily="34" charset="0"/>
                <a:ea typeface="+mj-ea"/>
                <a:cs typeface="Arial" panose="020B0604020202020204" pitchFamily="34" charset="0"/>
              </a:rPr>
              <a:t>5</a:t>
            </a:r>
            <a:r>
              <a:rPr lang="zh-CN" altLang="en-US" sz="2800" b="1" kern="1200" dirty="0">
                <a:solidFill>
                  <a:schemeClr val="tx1"/>
                </a:solidFill>
                <a:effectLst/>
                <a:latin typeface="Calibri" panose="020F0502020204030204" pitchFamily="34" charset="0"/>
                <a:ea typeface="+mj-ea"/>
                <a:cs typeface="Arial" panose="020B0604020202020204" pitchFamily="34" charset="0"/>
              </a:rPr>
              <a:t>：改进模型</a:t>
            </a:r>
          </a:p>
          <a:p>
            <a:endParaRPr lang="en-US" dirty="0"/>
          </a:p>
        </p:txBody>
      </p:sp>
      <p:sp>
        <p:nvSpPr>
          <p:cNvPr id="3" name="Content Placeholder 2">
            <a:extLst>
              <a:ext uri="{FF2B5EF4-FFF2-40B4-BE49-F238E27FC236}">
                <a16:creationId xmlns="" xmlns:a16="http://schemas.microsoft.com/office/drawing/2014/main" id="{D31B091C-B88D-4CB1-B38D-430934CF98C9}"/>
              </a:ext>
            </a:extLst>
          </p:cNvPr>
          <p:cNvSpPr>
            <a:spLocks noGrp="1"/>
          </p:cNvSpPr>
          <p:nvPr>
            <p:ph idx="1"/>
          </p:nvPr>
        </p:nvSpPr>
        <p:spPr/>
        <p:txBody>
          <a:bodyPr/>
          <a:lstStyle/>
          <a:p>
            <a:r>
              <a:rPr lang="zh-CN" altLang="en-US" dirty="0">
                <a:cs typeface="Arial" panose="020B0604020202020204" pitchFamily="34" charset="0"/>
              </a:rPr>
              <a:t>改进模型可以有两个方向：使模型更简单或增加</a:t>
            </a:r>
            <a:r>
              <a:rPr lang="zh-CN" altLang="en-US" b="1" dirty="0">
                <a:cs typeface="Arial" panose="020B0604020202020204" pitchFamily="34" charset="0"/>
              </a:rPr>
              <a:t>复杂度</a:t>
            </a:r>
            <a:r>
              <a:rPr lang="zh-CN" altLang="en-US" dirty="0">
                <a:cs typeface="Arial" panose="020B0604020202020204" pitchFamily="34" charset="0"/>
              </a:rPr>
              <a:t>。</a:t>
            </a:r>
          </a:p>
          <a:p>
            <a:r>
              <a:rPr lang="zh-CN" altLang="en-US" b="1" dirty="0">
                <a:cs typeface="Arial" panose="020B0604020202020204" pitchFamily="34" charset="0"/>
              </a:rPr>
              <a:t>简化</a:t>
            </a:r>
          </a:p>
          <a:p>
            <a:pPr lvl="1"/>
            <a:r>
              <a:rPr lang="zh-CN" altLang="en-US" dirty="0">
                <a:cs typeface="Arial" panose="020B0604020202020204" pitchFamily="34" charset="0"/>
              </a:rPr>
              <a:t>相关矩阵</a:t>
            </a:r>
          </a:p>
          <a:p>
            <a:pPr lvl="1"/>
            <a:r>
              <a:rPr lang="zh-CN" altLang="en-US" dirty="0">
                <a:cs typeface="Arial" panose="020B0604020202020204" pitchFamily="34" charset="0"/>
              </a:rPr>
              <a:t>主成分分析</a:t>
            </a:r>
          </a:p>
          <a:p>
            <a:pPr lvl="1"/>
            <a:r>
              <a:rPr lang="zh-CN" altLang="en-US" dirty="0">
                <a:cs typeface="Arial" panose="020B0604020202020204" pitchFamily="34" charset="0"/>
              </a:rPr>
              <a:t>顺序特征缩减</a:t>
            </a:r>
          </a:p>
          <a:p>
            <a:r>
              <a:rPr lang="zh-CN" altLang="en-US" dirty="0">
                <a:cs typeface="Arial" panose="020B0604020202020204" pitchFamily="34" charset="0"/>
              </a:rPr>
              <a:t>接下来，我们看看如何缩减模型本身。我们可以通过以下方式实现：</a:t>
            </a:r>
          </a:p>
          <a:p>
            <a:pPr lvl="1"/>
            <a:r>
              <a:rPr lang="zh-CN" altLang="en-US" dirty="0">
                <a:cs typeface="Arial" panose="020B0604020202020204" pitchFamily="34" charset="0"/>
              </a:rPr>
              <a:t>从决策树中剪枝</a:t>
            </a:r>
          </a:p>
          <a:p>
            <a:pPr lvl="1"/>
            <a:r>
              <a:rPr lang="zh-CN" altLang="en-US" dirty="0">
                <a:cs typeface="Arial" panose="020B0604020202020204" pitchFamily="34" charset="0"/>
              </a:rPr>
              <a:t>从集成中移除学习器</a:t>
            </a:r>
            <a:endParaRPr lang="en-US" dirty="0"/>
          </a:p>
        </p:txBody>
      </p:sp>
      <p:sp>
        <p:nvSpPr>
          <p:cNvPr id="4" name="Slide Number Placeholder 3">
            <a:extLst>
              <a:ext uri="{FF2B5EF4-FFF2-40B4-BE49-F238E27FC236}">
                <a16:creationId xmlns="" xmlns:a16="http://schemas.microsoft.com/office/drawing/2014/main" id="{E5A05320-3E4D-4165-8A27-279EF462919F}"/>
              </a:ext>
            </a:extLst>
          </p:cNvPr>
          <p:cNvSpPr>
            <a:spLocks noGrp="1"/>
          </p:cNvSpPr>
          <p:nvPr>
            <p:ph type="sldNum" sz="quarter" idx="10"/>
          </p:nvPr>
        </p:nvSpPr>
        <p:spPr/>
        <p:txBody>
          <a:bodyPr/>
          <a:lstStyle/>
          <a:p>
            <a:pPr>
              <a:defRPr/>
            </a:pPr>
            <a:fld id="{3209C3FB-4AD6-4B36-A2A7-63E869CCBCB1}" type="slidenum">
              <a:rPr lang="zh-CN" altLang="en-US" smtClean="0"/>
              <a:t>21</a:t>
            </a:fld>
            <a:endParaRPr lang="en-US" altLang="zh-CN"/>
          </a:p>
        </p:txBody>
      </p:sp>
    </p:spTree>
    <p:extLst>
      <p:ext uri="{BB962C8B-B14F-4D97-AF65-F5344CB8AC3E}">
        <p14:creationId xmlns:p14="http://schemas.microsoft.com/office/powerpoint/2010/main" val="59979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CFBFED-E91E-46AA-8CFC-6315CF49BE3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步骤 </a:t>
            </a:r>
            <a:r>
              <a:rPr lang="en-US" altLang="zh-CN" sz="2800" b="1" kern="1200" dirty="0">
                <a:solidFill>
                  <a:schemeClr val="tx1"/>
                </a:solidFill>
                <a:effectLst/>
                <a:latin typeface="Calibri" panose="020F0502020204030204" pitchFamily="34" charset="0"/>
                <a:ea typeface="+mj-ea"/>
                <a:cs typeface="Arial" panose="020B0604020202020204" pitchFamily="34" charset="0"/>
              </a:rPr>
              <a:t>5</a:t>
            </a:r>
            <a:r>
              <a:rPr lang="zh-CN" altLang="en-US" sz="2800" b="1" kern="1200" dirty="0">
                <a:solidFill>
                  <a:schemeClr val="tx1"/>
                </a:solidFill>
                <a:effectLst/>
                <a:latin typeface="Calibri" panose="020F0502020204030204" pitchFamily="34" charset="0"/>
                <a:ea typeface="+mj-ea"/>
                <a:cs typeface="Arial" panose="020B0604020202020204" pitchFamily="34" charset="0"/>
              </a:rPr>
              <a:t>：改进</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模型</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88C74A04-842F-4C93-B643-51EC9B91B223}"/>
              </a:ext>
            </a:extLst>
          </p:cNvPr>
          <p:cNvSpPr>
            <a:spLocks noGrp="1"/>
          </p:cNvSpPr>
          <p:nvPr>
            <p:ph idx="1"/>
          </p:nvPr>
        </p:nvSpPr>
        <p:spPr/>
        <p:txBody>
          <a:bodyPr/>
          <a:lstStyle/>
          <a:p>
            <a:r>
              <a:rPr lang="zh-CN" altLang="en-US" b="1" dirty="0">
                <a:cs typeface="Arial" panose="020B0604020202020204" pitchFamily="34" charset="0"/>
              </a:rPr>
              <a:t>增加复杂度：</a:t>
            </a:r>
          </a:p>
          <a:p>
            <a:r>
              <a:rPr lang="zh-CN" altLang="en-US" dirty="0">
                <a:cs typeface="Arial" panose="020B0604020202020204" pitchFamily="34" charset="0"/>
              </a:rPr>
              <a:t>使用模型组合 </a:t>
            </a:r>
            <a:r>
              <a:rPr lang="en-US" altLang="zh-CN" dirty="0">
                <a:cs typeface="Arial" panose="020B0604020202020204" pitchFamily="34" charset="0"/>
              </a:rPr>
              <a:t>- </a:t>
            </a:r>
            <a:r>
              <a:rPr lang="zh-CN" altLang="en-US" b="1" dirty="0">
                <a:cs typeface="Arial" panose="020B0604020202020204" pitchFamily="34" charset="0"/>
              </a:rPr>
              <a:t>合并</a:t>
            </a:r>
            <a:r>
              <a:rPr lang="zh-CN" altLang="en-US" dirty="0">
                <a:cs typeface="Arial" panose="020B0604020202020204" pitchFamily="34" charset="0"/>
              </a:rPr>
              <a:t>多个更简单的模型为一个更大的模型，该模型比任何单个简单模型更能代表数据中的趋势。</a:t>
            </a:r>
          </a:p>
          <a:p>
            <a:r>
              <a:rPr lang="zh-CN" altLang="en-US" dirty="0">
                <a:cs typeface="Arial" panose="020B0604020202020204" pitchFamily="34" charset="0"/>
              </a:rPr>
              <a:t>添加更多数据源 </a:t>
            </a:r>
            <a:r>
              <a:rPr lang="en-US" altLang="zh-CN" dirty="0">
                <a:cs typeface="Arial" panose="020B0604020202020204" pitchFamily="34" charset="0"/>
              </a:rPr>
              <a:t>- </a:t>
            </a:r>
            <a:r>
              <a:rPr lang="zh-CN" altLang="en-US" dirty="0">
                <a:cs typeface="Arial" panose="020B0604020202020204" pitchFamily="34" charset="0"/>
              </a:rPr>
              <a:t>查看</a:t>
            </a:r>
            <a:r>
              <a:rPr lang="zh-CN" altLang="en-US" b="1" dirty="0">
                <a:cs typeface="Arial" panose="020B0604020202020204" pitchFamily="34" charset="0"/>
              </a:rPr>
              <a:t>陀螺仪</a:t>
            </a:r>
            <a:r>
              <a:rPr lang="zh-CN" altLang="en-US" dirty="0">
                <a:cs typeface="Arial" panose="020B0604020202020204" pitchFamily="34" charset="0"/>
              </a:rPr>
              <a:t>数据以及</a:t>
            </a:r>
            <a:r>
              <a:rPr lang="zh-CN" altLang="en-US" b="1" dirty="0">
                <a:cs typeface="Arial" panose="020B0604020202020204" pitchFamily="34" charset="0"/>
              </a:rPr>
              <a:t>加速度计</a:t>
            </a:r>
            <a:r>
              <a:rPr lang="zh-CN" altLang="en-US" dirty="0">
                <a:cs typeface="Arial" panose="020B0604020202020204" pitchFamily="34" charset="0"/>
              </a:rPr>
              <a:t>数据。陀螺仪记录活动期间手机的方向。这些数据可能为不同的活动提供独特的特征；例如，可能存在一种独特的加速度和旋转组合。</a:t>
            </a:r>
          </a:p>
          <a:p>
            <a:endParaRPr lang="en-US" dirty="0"/>
          </a:p>
        </p:txBody>
      </p:sp>
      <p:sp>
        <p:nvSpPr>
          <p:cNvPr id="4" name="Slide Number Placeholder 3">
            <a:extLst>
              <a:ext uri="{FF2B5EF4-FFF2-40B4-BE49-F238E27FC236}">
                <a16:creationId xmlns="" xmlns:a16="http://schemas.microsoft.com/office/drawing/2014/main" id="{D1977126-23C7-42AA-92BD-DF3B744B0018}"/>
              </a:ext>
            </a:extLst>
          </p:cNvPr>
          <p:cNvSpPr>
            <a:spLocks noGrp="1"/>
          </p:cNvSpPr>
          <p:nvPr>
            <p:ph type="sldNum" sz="quarter" idx="10"/>
          </p:nvPr>
        </p:nvSpPr>
        <p:spPr/>
        <p:txBody>
          <a:bodyPr/>
          <a:lstStyle/>
          <a:p>
            <a:pPr>
              <a:defRPr/>
            </a:pPr>
            <a:fld id="{3209C3FB-4AD6-4B36-A2A7-63E869CCBCB1}" type="slidenum">
              <a:rPr lang="zh-CN" altLang="en-US" smtClean="0"/>
              <a:t>22</a:t>
            </a:fld>
            <a:endParaRPr lang="en-US" altLang="zh-CN"/>
          </a:p>
        </p:txBody>
      </p:sp>
    </p:spTree>
    <p:extLst>
      <p:ext uri="{BB962C8B-B14F-4D97-AF65-F5344CB8AC3E}">
        <p14:creationId xmlns:p14="http://schemas.microsoft.com/office/powerpoint/2010/main" val="300407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5B4386-5D82-4115-B785-69D59EAD4CBF}"/>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何时考虑无监督学习</a:t>
            </a:r>
          </a:p>
          <a:p>
            <a:endParaRPr lang="en-US" dirty="0"/>
          </a:p>
        </p:txBody>
      </p:sp>
      <p:sp>
        <p:nvSpPr>
          <p:cNvPr id="3" name="Content Placeholder 2">
            <a:extLst>
              <a:ext uri="{FF2B5EF4-FFF2-40B4-BE49-F238E27FC236}">
                <a16:creationId xmlns="" xmlns:a16="http://schemas.microsoft.com/office/drawing/2014/main" id="{AFFBFCB4-5F3F-4A01-84FF-E3146AADD0C4}"/>
              </a:ext>
            </a:extLst>
          </p:cNvPr>
          <p:cNvSpPr>
            <a:spLocks noGrp="1"/>
          </p:cNvSpPr>
          <p:nvPr>
            <p:ph idx="1"/>
          </p:nvPr>
        </p:nvSpPr>
        <p:spPr>
          <a:xfrm>
            <a:off x="304801" y="843281"/>
            <a:ext cx="4773386" cy="3870006"/>
          </a:xfrm>
        </p:spPr>
        <p:txBody>
          <a:bodyPr/>
          <a:lstStyle/>
          <a:p>
            <a:r>
              <a:rPr lang="zh-CN" altLang="en-US" b="1" dirty="0">
                <a:cs typeface="Arial" panose="020B0604020202020204" pitchFamily="34" charset="0"/>
              </a:rPr>
              <a:t>无监督学习</a:t>
            </a:r>
            <a:r>
              <a:rPr lang="zh-CN" altLang="en-US" dirty="0">
                <a:cs typeface="Arial" panose="020B0604020202020204" pitchFamily="34" charset="0"/>
              </a:rPr>
              <a:t>在您想要探索数据但还没有具体目标或不确定数据包含什么信息时非常有用。</a:t>
            </a:r>
          </a:p>
          <a:p>
            <a:r>
              <a:rPr lang="zh-CN" altLang="en-US" dirty="0">
                <a:cs typeface="Arial" panose="020B0604020202020204" pitchFamily="34" charset="0"/>
              </a:rPr>
              <a:t>这也是</a:t>
            </a:r>
            <a:r>
              <a:rPr lang="zh-CN" altLang="en-US" b="1" dirty="0">
                <a:cs typeface="Arial" panose="020B0604020202020204" pitchFamily="34" charset="0"/>
              </a:rPr>
              <a:t>降低数据维度</a:t>
            </a:r>
            <a:r>
              <a:rPr lang="zh-CN" altLang="en-US" dirty="0">
                <a:cs typeface="Arial" panose="020B0604020202020204" pitchFamily="34" charset="0"/>
              </a:rPr>
              <a:t>的好方法</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EE03B410-278A-4F0D-9A2C-D9E331C8F7CC}"/>
              </a:ext>
            </a:extLst>
          </p:cNvPr>
          <p:cNvSpPr>
            <a:spLocks noGrp="1"/>
          </p:cNvSpPr>
          <p:nvPr>
            <p:ph type="sldNum" sz="quarter" idx="10"/>
          </p:nvPr>
        </p:nvSpPr>
        <p:spPr/>
        <p:txBody>
          <a:bodyPr/>
          <a:lstStyle/>
          <a:p>
            <a:pPr>
              <a:defRPr/>
            </a:pPr>
            <a:fld id="{3209C3FB-4AD6-4B36-A2A7-63E869CCBCB1}" type="slidenum">
              <a:rPr lang="zh-CN" altLang="en-US" smtClean="0"/>
              <a:t>23</a:t>
            </a:fld>
            <a:endParaRPr lang="en-US" altLang="zh-CN"/>
          </a:p>
        </p:txBody>
      </p:sp>
      <p:pic>
        <p:nvPicPr>
          <p:cNvPr id="5" name="图片 4"/>
          <p:cNvPicPr>
            <a:picLocks noChangeAspect="1"/>
          </p:cNvPicPr>
          <p:nvPr/>
        </p:nvPicPr>
        <p:blipFill>
          <a:blip r:embed="rId2"/>
          <a:stretch>
            <a:fillRect/>
          </a:stretch>
        </p:blipFill>
        <p:spPr>
          <a:xfrm>
            <a:off x="5948238" y="829257"/>
            <a:ext cx="1481261" cy="4263739"/>
          </a:xfrm>
          <a:prstGeom prst="rect">
            <a:avLst/>
          </a:prstGeom>
        </p:spPr>
      </p:pic>
    </p:spTree>
    <p:extLst>
      <p:ext uri="{BB962C8B-B14F-4D97-AF65-F5344CB8AC3E}">
        <p14:creationId xmlns:p14="http://schemas.microsoft.com/office/powerpoint/2010/main" val="248468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7A57A2-6F06-4238-A803-26527725BB00}"/>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无监督学习</a:t>
            </a:r>
          </a:p>
          <a:p>
            <a:endParaRPr lang="en-US" dirty="0"/>
          </a:p>
        </p:txBody>
      </p:sp>
      <p:sp>
        <p:nvSpPr>
          <p:cNvPr id="3" name="Content Placeholder 2">
            <a:extLst>
              <a:ext uri="{FF2B5EF4-FFF2-40B4-BE49-F238E27FC236}">
                <a16:creationId xmlns="" xmlns:a16="http://schemas.microsoft.com/office/drawing/2014/main" id="{C81051C2-A88C-498B-94D8-F13833A0A56E}"/>
              </a:ext>
            </a:extLst>
          </p:cNvPr>
          <p:cNvSpPr>
            <a:spLocks noGrp="1"/>
          </p:cNvSpPr>
          <p:nvPr>
            <p:ph idx="1"/>
          </p:nvPr>
        </p:nvSpPr>
        <p:spPr/>
        <p:txBody>
          <a:bodyPr/>
          <a:lstStyle/>
          <a:p>
            <a:r>
              <a:rPr lang="zh-CN" altLang="en-US" dirty="0">
                <a:cs typeface="Arial" panose="020B0604020202020204" pitchFamily="34" charset="0"/>
              </a:rPr>
              <a:t>输入原始数据</a:t>
            </a:r>
          </a:p>
          <a:p>
            <a:r>
              <a:rPr lang="zh-CN" altLang="en-US" dirty="0">
                <a:cs typeface="Arial" panose="020B0604020202020204" pitchFamily="34" charset="0"/>
              </a:rPr>
              <a:t>算法</a:t>
            </a:r>
          </a:p>
          <a:p>
            <a:r>
              <a:rPr lang="zh-CN" altLang="en-US" dirty="0">
                <a:cs typeface="Arial" panose="020B0604020202020204" pitchFamily="34" charset="0"/>
              </a:rPr>
              <a:t>输出</a:t>
            </a:r>
          </a:p>
          <a:p>
            <a:r>
              <a:rPr lang="zh-CN" altLang="en-US" dirty="0">
                <a:cs typeface="Arial" panose="020B0604020202020204" pitchFamily="34" charset="0"/>
              </a:rPr>
              <a:t>未知输出</a:t>
            </a:r>
          </a:p>
          <a:p>
            <a:r>
              <a:rPr lang="zh-CN" altLang="en-US" dirty="0">
                <a:cs typeface="Arial" panose="020B0604020202020204" pitchFamily="34" charset="0"/>
              </a:rPr>
              <a:t>无训练数据集</a:t>
            </a:r>
          </a:p>
          <a:p>
            <a:r>
              <a:rPr lang="zh-CN" altLang="en-US" dirty="0">
                <a:cs typeface="Arial" panose="020B0604020202020204" pitchFamily="34" charset="0"/>
              </a:rPr>
              <a:t>解释</a:t>
            </a:r>
          </a:p>
          <a:p>
            <a:r>
              <a:rPr lang="zh-CN" altLang="en-US" dirty="0">
                <a:cs typeface="Arial" panose="020B0604020202020204" pitchFamily="34" charset="0"/>
              </a:rPr>
              <a:t>处理</a:t>
            </a:r>
            <a:endParaRPr lang="en-US" dirty="0"/>
          </a:p>
        </p:txBody>
      </p:sp>
      <p:sp>
        <p:nvSpPr>
          <p:cNvPr id="4" name="Slide Number Placeholder 3">
            <a:extLst>
              <a:ext uri="{FF2B5EF4-FFF2-40B4-BE49-F238E27FC236}">
                <a16:creationId xmlns="" xmlns:a16="http://schemas.microsoft.com/office/drawing/2014/main" id="{0FDFB600-709D-4AFB-8219-11A557E43371}"/>
              </a:ext>
            </a:extLst>
          </p:cNvPr>
          <p:cNvSpPr>
            <a:spLocks noGrp="1"/>
          </p:cNvSpPr>
          <p:nvPr>
            <p:ph type="sldNum" sz="quarter" idx="10"/>
          </p:nvPr>
        </p:nvSpPr>
        <p:spPr/>
        <p:txBody>
          <a:bodyPr/>
          <a:lstStyle/>
          <a:p>
            <a:pPr>
              <a:defRPr/>
            </a:pPr>
            <a:fld id="{3209C3FB-4AD6-4B36-A2A7-63E869CCBCB1}" type="slidenum">
              <a:rPr lang="zh-CN" altLang="en-US" smtClean="0"/>
              <a:t>24</a:t>
            </a:fld>
            <a:endParaRPr lang="en-US" altLang="zh-CN"/>
          </a:p>
        </p:txBody>
      </p:sp>
      <p:pic>
        <p:nvPicPr>
          <p:cNvPr id="5" name="图片 4"/>
          <p:cNvPicPr>
            <a:picLocks noChangeAspect="1"/>
          </p:cNvPicPr>
          <p:nvPr/>
        </p:nvPicPr>
        <p:blipFill>
          <a:blip r:embed="rId2"/>
          <a:stretch>
            <a:fillRect/>
          </a:stretch>
        </p:blipFill>
        <p:spPr>
          <a:xfrm>
            <a:off x="318494" y="171115"/>
            <a:ext cx="8507012" cy="4801270"/>
          </a:xfrm>
          <a:prstGeom prst="rect">
            <a:avLst/>
          </a:prstGeom>
        </p:spPr>
      </p:pic>
    </p:spTree>
    <p:extLst>
      <p:ext uri="{BB962C8B-B14F-4D97-AF65-F5344CB8AC3E}">
        <p14:creationId xmlns:p14="http://schemas.microsoft.com/office/powerpoint/2010/main" val="253424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05B085-3C20-4406-98DD-59FBE035FE0E}"/>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何时考虑</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监督学习</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AEF5FEA0-2F5F-4811-90B8-F2D8AC76C419}"/>
              </a:ext>
            </a:extLst>
          </p:cNvPr>
          <p:cNvSpPr>
            <a:spLocks noGrp="1"/>
          </p:cNvSpPr>
          <p:nvPr>
            <p:ph idx="1"/>
          </p:nvPr>
        </p:nvSpPr>
        <p:spPr>
          <a:xfrm>
            <a:off x="304801" y="843281"/>
            <a:ext cx="4503964" cy="3870006"/>
          </a:xfrm>
        </p:spPr>
        <p:txBody>
          <a:bodyPr/>
          <a:lstStyle/>
          <a:p>
            <a:r>
              <a:rPr lang="zh-CN" altLang="en-US" dirty="0">
                <a:cs typeface="Arial" panose="020B0604020202020204" pitchFamily="34" charset="0"/>
              </a:rPr>
              <a:t>监督学习算法采用</a:t>
            </a:r>
            <a:r>
              <a:rPr lang="zh-CN" altLang="en-US" b="1" dirty="0">
                <a:cs typeface="Arial" panose="020B0604020202020204" pitchFamily="34" charset="0"/>
              </a:rPr>
              <a:t>已知的输入数据集</a:t>
            </a:r>
            <a:r>
              <a:rPr lang="zh-CN" altLang="en-US" dirty="0">
                <a:cs typeface="Arial" panose="020B0604020202020204" pitchFamily="34" charset="0"/>
              </a:rPr>
              <a:t>和</a:t>
            </a:r>
            <a:r>
              <a:rPr lang="zh-CN" altLang="en-US" b="1" dirty="0">
                <a:cs typeface="Arial" panose="020B0604020202020204" pitchFamily="34" charset="0"/>
              </a:rPr>
              <a:t>对数据的已知响应</a:t>
            </a:r>
            <a:r>
              <a:rPr lang="zh-CN" altLang="en-US" dirty="0">
                <a:cs typeface="Arial" panose="020B0604020202020204" pitchFamily="34" charset="0"/>
              </a:rPr>
              <a:t>，并训练一个模型以对新的输入数据生成合理的预测响应。如果您有所要</a:t>
            </a:r>
            <a:r>
              <a:rPr lang="zh-CN" altLang="en-US" b="1" dirty="0">
                <a:cs typeface="Arial" panose="020B0604020202020204" pitchFamily="34" charset="0"/>
              </a:rPr>
              <a:t>预测</a:t>
            </a:r>
            <a:r>
              <a:rPr lang="zh-CN" altLang="en-US" dirty="0">
                <a:cs typeface="Arial" panose="020B0604020202020204" pitchFamily="34" charset="0"/>
              </a:rPr>
              <a:t>输出的</a:t>
            </a:r>
            <a:r>
              <a:rPr lang="zh-CN" altLang="en-US" b="1" dirty="0">
                <a:cs typeface="Arial" panose="020B0604020202020204" pitchFamily="34" charset="0"/>
              </a:rPr>
              <a:t>现有数据</a:t>
            </a:r>
            <a:r>
              <a:rPr lang="zh-CN" altLang="en-US" dirty="0">
                <a:cs typeface="Arial" panose="020B0604020202020204" pitchFamily="34" charset="0"/>
              </a:rPr>
              <a:t>，请使用监督学习</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D07E100E-5DA4-488A-841C-B0ABF3685F4C}"/>
              </a:ext>
            </a:extLst>
          </p:cNvPr>
          <p:cNvSpPr>
            <a:spLocks noGrp="1"/>
          </p:cNvSpPr>
          <p:nvPr>
            <p:ph type="sldNum" sz="quarter" idx="10"/>
          </p:nvPr>
        </p:nvSpPr>
        <p:spPr/>
        <p:txBody>
          <a:bodyPr/>
          <a:lstStyle/>
          <a:p>
            <a:pPr>
              <a:defRPr/>
            </a:pPr>
            <a:fld id="{3209C3FB-4AD6-4B36-A2A7-63E869CCBCB1}" type="slidenum">
              <a:rPr lang="zh-CN" altLang="en-US" smtClean="0"/>
              <a:t>25</a:t>
            </a:fld>
            <a:endParaRPr lang="en-US" altLang="zh-CN"/>
          </a:p>
        </p:txBody>
      </p:sp>
      <p:pic>
        <p:nvPicPr>
          <p:cNvPr id="5" name="图片 4"/>
          <p:cNvPicPr>
            <a:picLocks noChangeAspect="1"/>
          </p:cNvPicPr>
          <p:nvPr/>
        </p:nvPicPr>
        <p:blipFill>
          <a:blip r:embed="rId2"/>
          <a:stretch>
            <a:fillRect/>
          </a:stretch>
        </p:blipFill>
        <p:spPr>
          <a:xfrm>
            <a:off x="5745996" y="958899"/>
            <a:ext cx="2548918" cy="3754388"/>
          </a:xfrm>
          <a:prstGeom prst="rect">
            <a:avLst/>
          </a:prstGeom>
        </p:spPr>
      </p:pic>
    </p:spTree>
    <p:extLst>
      <p:ext uri="{BB962C8B-B14F-4D97-AF65-F5344CB8AC3E}">
        <p14:creationId xmlns:p14="http://schemas.microsoft.com/office/powerpoint/2010/main" val="375321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FB18A0-2354-44D6-AA9E-1CFAF06E8995}"/>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监督学习</a:t>
            </a:r>
          </a:p>
          <a:p>
            <a:endParaRPr lang="en-US" dirty="0"/>
          </a:p>
        </p:txBody>
      </p:sp>
      <p:sp>
        <p:nvSpPr>
          <p:cNvPr id="3" name="Content Placeholder 2">
            <a:extLst>
              <a:ext uri="{FF2B5EF4-FFF2-40B4-BE49-F238E27FC236}">
                <a16:creationId xmlns="" xmlns:a16="http://schemas.microsoft.com/office/drawing/2014/main" id="{83091B4E-FF25-43C4-B330-E5BDB2E78015}"/>
              </a:ext>
            </a:extLst>
          </p:cNvPr>
          <p:cNvSpPr>
            <a:spLocks noGrp="1"/>
          </p:cNvSpPr>
          <p:nvPr>
            <p:ph idx="1"/>
          </p:nvPr>
        </p:nvSpPr>
        <p:spPr/>
        <p:txBody>
          <a:bodyPr/>
          <a:lstStyle/>
          <a:p>
            <a:r>
              <a:rPr lang="zh-CN" altLang="en-US" dirty="0">
                <a:cs typeface="Arial" panose="020B0604020202020204" pitchFamily="34" charset="0"/>
              </a:rPr>
              <a:t>监督者</a:t>
            </a:r>
          </a:p>
          <a:p>
            <a:r>
              <a:rPr lang="zh-CN" altLang="en-US" dirty="0">
                <a:cs typeface="Arial" panose="020B0604020202020204" pitchFamily="34" charset="0"/>
              </a:rPr>
              <a:t>输入原始数据</a:t>
            </a:r>
          </a:p>
          <a:p>
            <a:r>
              <a:rPr lang="zh-CN" altLang="en-US" dirty="0">
                <a:cs typeface="Arial" panose="020B0604020202020204" pitchFamily="34" charset="0"/>
              </a:rPr>
              <a:t>输出</a:t>
            </a:r>
          </a:p>
          <a:p>
            <a:r>
              <a:rPr lang="zh-CN" altLang="en-US" dirty="0">
                <a:cs typeface="Arial" panose="020B0604020202020204" pitchFamily="34" charset="0"/>
              </a:rPr>
              <a:t>训练数据集</a:t>
            </a:r>
          </a:p>
          <a:p>
            <a:r>
              <a:rPr lang="zh-CN" altLang="en-US" dirty="0">
                <a:cs typeface="Arial" panose="020B0604020202020204" pitchFamily="34" charset="0"/>
              </a:rPr>
              <a:t>期望输出</a:t>
            </a:r>
          </a:p>
          <a:p>
            <a:r>
              <a:rPr lang="zh-CN" altLang="en-US" dirty="0">
                <a:cs typeface="Arial" panose="020B0604020202020204" pitchFamily="34" charset="0"/>
              </a:rPr>
              <a:t>算法</a:t>
            </a:r>
          </a:p>
          <a:p>
            <a:r>
              <a:rPr lang="zh-CN" altLang="en-US" dirty="0">
                <a:cs typeface="Arial" panose="020B0604020202020204" pitchFamily="34" charset="0"/>
              </a:rPr>
              <a:t>处理</a:t>
            </a:r>
            <a:endParaRPr lang="en-US" dirty="0"/>
          </a:p>
        </p:txBody>
      </p:sp>
      <p:sp>
        <p:nvSpPr>
          <p:cNvPr id="4" name="Slide Number Placeholder 3">
            <a:extLst>
              <a:ext uri="{FF2B5EF4-FFF2-40B4-BE49-F238E27FC236}">
                <a16:creationId xmlns="" xmlns:a16="http://schemas.microsoft.com/office/drawing/2014/main" id="{B85AF931-A2A3-4694-A432-7B3CA8432C3B}"/>
              </a:ext>
            </a:extLst>
          </p:cNvPr>
          <p:cNvSpPr>
            <a:spLocks noGrp="1"/>
          </p:cNvSpPr>
          <p:nvPr>
            <p:ph type="sldNum" sz="quarter" idx="10"/>
          </p:nvPr>
        </p:nvSpPr>
        <p:spPr/>
        <p:txBody>
          <a:bodyPr/>
          <a:lstStyle/>
          <a:p>
            <a:pPr>
              <a:defRPr/>
            </a:pPr>
            <a:fld id="{3209C3FB-4AD6-4B36-A2A7-63E869CCBCB1}" type="slidenum">
              <a:rPr lang="zh-CN" altLang="en-US" smtClean="0"/>
              <a:t>26</a:t>
            </a:fld>
            <a:endParaRPr lang="en-US" altLang="zh-CN"/>
          </a:p>
        </p:txBody>
      </p:sp>
      <p:pic>
        <p:nvPicPr>
          <p:cNvPr id="5" name="图片 4"/>
          <p:cNvPicPr>
            <a:picLocks noChangeAspect="1"/>
          </p:cNvPicPr>
          <p:nvPr/>
        </p:nvPicPr>
        <p:blipFill>
          <a:blip r:embed="rId2"/>
          <a:stretch>
            <a:fillRect/>
          </a:stretch>
        </p:blipFill>
        <p:spPr>
          <a:xfrm>
            <a:off x="275625" y="152062"/>
            <a:ext cx="8592749" cy="4839375"/>
          </a:xfrm>
          <a:prstGeom prst="rect">
            <a:avLst/>
          </a:prstGeom>
        </p:spPr>
      </p:pic>
    </p:spTree>
    <p:extLst>
      <p:ext uri="{BB962C8B-B14F-4D97-AF65-F5344CB8AC3E}">
        <p14:creationId xmlns:p14="http://schemas.microsoft.com/office/powerpoint/2010/main" val="28760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CF2CA9-B967-472C-91CD-BF19FBF9AC8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半监督学习</a:t>
            </a:r>
          </a:p>
          <a:p>
            <a:endParaRPr lang="en-US" dirty="0"/>
          </a:p>
        </p:txBody>
      </p:sp>
      <p:sp>
        <p:nvSpPr>
          <p:cNvPr id="3" name="Content Placeholder 2">
            <a:extLst>
              <a:ext uri="{FF2B5EF4-FFF2-40B4-BE49-F238E27FC236}">
                <a16:creationId xmlns="" xmlns:a16="http://schemas.microsoft.com/office/drawing/2014/main" id="{64A3207C-8E02-4761-A1C1-88E36C5D64B1}"/>
              </a:ext>
            </a:extLst>
          </p:cNvPr>
          <p:cNvSpPr>
            <a:spLocks noGrp="1"/>
          </p:cNvSpPr>
          <p:nvPr>
            <p:ph idx="1"/>
          </p:nvPr>
        </p:nvSpPr>
        <p:spPr/>
        <p:txBody>
          <a:bodyPr/>
          <a:lstStyle/>
          <a:p>
            <a:r>
              <a:rPr lang="zh-CN" altLang="en-US" dirty="0">
                <a:cs typeface="Arial" panose="020B0604020202020204" pitchFamily="34" charset="0"/>
              </a:rPr>
              <a:t>半监督学习在监督学习和无监督学习之间提供了一个愉快的</a:t>
            </a:r>
            <a:r>
              <a:rPr lang="zh-CN" altLang="en-US" b="1" dirty="0">
                <a:cs typeface="Arial" panose="020B0604020202020204" pitchFamily="34" charset="0"/>
              </a:rPr>
              <a:t>折中</a:t>
            </a:r>
            <a:r>
              <a:rPr lang="zh-CN" altLang="en-US" dirty="0">
                <a:cs typeface="Arial" panose="020B0604020202020204" pitchFamily="34" charset="0"/>
              </a:rPr>
              <a:t>方案。</a:t>
            </a:r>
          </a:p>
          <a:p>
            <a:r>
              <a:rPr lang="zh-CN" altLang="en-US" dirty="0">
                <a:cs typeface="Arial" panose="020B0604020202020204" pitchFamily="34" charset="0"/>
              </a:rPr>
              <a:t>在训练期间，它使用一个</a:t>
            </a:r>
            <a:r>
              <a:rPr lang="zh-CN" altLang="en-US" b="1" dirty="0">
                <a:cs typeface="Arial" panose="020B0604020202020204" pitchFamily="34" charset="0"/>
              </a:rPr>
              <a:t>较小的带标签</a:t>
            </a:r>
            <a:r>
              <a:rPr lang="zh-CN" altLang="en-US" dirty="0">
                <a:cs typeface="Arial" panose="020B0604020202020204" pitchFamily="34" charset="0"/>
              </a:rPr>
              <a:t>数据集来指导从较大的</a:t>
            </a:r>
            <a:r>
              <a:rPr lang="zh-CN" altLang="en-US" b="1" dirty="0">
                <a:cs typeface="Arial" panose="020B0604020202020204" pitchFamily="34" charset="0"/>
              </a:rPr>
              <a:t>未标记</a:t>
            </a:r>
            <a:r>
              <a:rPr lang="zh-CN" altLang="en-US" dirty="0">
                <a:cs typeface="Arial" panose="020B0604020202020204" pitchFamily="34" charset="0"/>
              </a:rPr>
              <a:t>数据集中进行分类和特征提取。</a:t>
            </a:r>
          </a:p>
          <a:p>
            <a:r>
              <a:rPr lang="zh-CN" altLang="en-US" dirty="0">
                <a:cs typeface="Arial" panose="020B0604020202020204" pitchFamily="34" charset="0"/>
              </a:rPr>
              <a:t>半监督学习可以解决没有</a:t>
            </a:r>
            <a:r>
              <a:rPr lang="zh-CN" altLang="en-US" b="1" dirty="0">
                <a:cs typeface="Arial" panose="020B0604020202020204" pitchFamily="34" charset="0"/>
              </a:rPr>
              <a:t>足够</a:t>
            </a:r>
            <a:r>
              <a:rPr lang="zh-CN" altLang="en-US" dirty="0">
                <a:cs typeface="Arial" panose="020B0604020202020204" pitchFamily="34" charset="0"/>
              </a:rPr>
              <a:t>的标记数据来训练</a:t>
            </a:r>
            <a:r>
              <a:rPr lang="zh-CN" altLang="en-US" b="1" dirty="0">
                <a:cs typeface="Arial" panose="020B0604020202020204" pitchFamily="34" charset="0"/>
              </a:rPr>
              <a:t>监督学习</a:t>
            </a:r>
            <a:r>
              <a:rPr lang="zh-CN" altLang="en-US" dirty="0">
                <a:cs typeface="Arial" panose="020B0604020202020204" pitchFamily="34" charset="0"/>
              </a:rPr>
              <a:t>算法的问题。</a:t>
            </a:r>
            <a:endParaRPr lang="en-US" dirty="0"/>
          </a:p>
        </p:txBody>
      </p:sp>
      <p:sp>
        <p:nvSpPr>
          <p:cNvPr id="4" name="Slide Number Placeholder 3">
            <a:extLst>
              <a:ext uri="{FF2B5EF4-FFF2-40B4-BE49-F238E27FC236}">
                <a16:creationId xmlns="" xmlns:a16="http://schemas.microsoft.com/office/drawing/2014/main" id="{630440A6-F622-4792-828F-E06DC037EA15}"/>
              </a:ext>
            </a:extLst>
          </p:cNvPr>
          <p:cNvSpPr>
            <a:spLocks noGrp="1"/>
          </p:cNvSpPr>
          <p:nvPr>
            <p:ph type="sldNum" sz="quarter" idx="10"/>
          </p:nvPr>
        </p:nvSpPr>
        <p:spPr/>
        <p:txBody>
          <a:bodyPr/>
          <a:lstStyle/>
          <a:p>
            <a:pPr>
              <a:defRPr/>
            </a:pPr>
            <a:fld id="{3209C3FB-4AD6-4B36-A2A7-63E869CCBCB1}" type="slidenum">
              <a:rPr lang="zh-CN" altLang="en-US" smtClean="0"/>
              <a:t>27</a:t>
            </a:fld>
            <a:endParaRPr lang="en-US" altLang="zh-CN"/>
          </a:p>
        </p:txBody>
      </p:sp>
    </p:spTree>
    <p:extLst>
      <p:ext uri="{BB962C8B-B14F-4D97-AF65-F5344CB8AC3E}">
        <p14:creationId xmlns:p14="http://schemas.microsoft.com/office/powerpoint/2010/main" val="549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81D9C4-57C4-4417-812B-65DA872079B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半监督学习</a:t>
            </a:r>
          </a:p>
          <a:p>
            <a:endParaRPr lang="en-US" dirty="0"/>
          </a:p>
        </p:txBody>
      </p:sp>
      <p:sp>
        <p:nvSpPr>
          <p:cNvPr id="3" name="Content Placeholder 2">
            <a:extLst>
              <a:ext uri="{FF2B5EF4-FFF2-40B4-BE49-F238E27FC236}">
                <a16:creationId xmlns="" xmlns:a16="http://schemas.microsoft.com/office/drawing/2014/main" id="{8508C580-1894-4A1E-BA4D-D30B6685B788}"/>
              </a:ext>
            </a:extLst>
          </p:cNvPr>
          <p:cNvSpPr>
            <a:spLocks noGrp="1"/>
          </p:cNvSpPr>
          <p:nvPr>
            <p:ph idx="1"/>
          </p:nvPr>
        </p:nvSpPr>
        <p:spPr/>
        <p:txBody>
          <a:bodyPr/>
          <a:lstStyle/>
          <a:p>
            <a:r>
              <a:rPr lang="zh-CN" altLang="en-US" dirty="0">
                <a:cs typeface="Arial" panose="020B0604020202020204" pitchFamily="34" charset="0"/>
              </a:rPr>
              <a:t>半监督学习是一种</a:t>
            </a:r>
            <a:r>
              <a:rPr lang="zh-CN" altLang="en-US" b="1" dirty="0">
                <a:cs typeface="Arial" panose="020B0604020202020204" pitchFamily="34" charset="0"/>
              </a:rPr>
              <a:t>折中方案</a:t>
            </a:r>
            <a:r>
              <a:rPr lang="zh-CN" altLang="en-US" dirty="0">
                <a:cs typeface="Arial" panose="020B0604020202020204" pitchFamily="34" charset="0"/>
              </a:rPr>
              <a:t>，您使用一个包含</a:t>
            </a:r>
            <a:r>
              <a:rPr lang="zh-CN" altLang="en-US" b="1" dirty="0">
                <a:cs typeface="Arial" panose="020B0604020202020204" pitchFamily="34" charset="0"/>
              </a:rPr>
              <a:t>带标签和未标记数据</a:t>
            </a:r>
            <a:r>
              <a:rPr lang="zh-CN" altLang="en-US" dirty="0">
                <a:cs typeface="Arial" panose="020B0604020202020204" pitchFamily="34" charset="0"/>
              </a:rPr>
              <a:t>的训练数据集。</a:t>
            </a:r>
          </a:p>
          <a:p>
            <a:r>
              <a:rPr lang="zh-CN" altLang="en-US" dirty="0">
                <a:cs typeface="Arial" panose="020B0604020202020204" pitchFamily="34" charset="0"/>
              </a:rPr>
              <a:t>当难以从数据中提取相关特征以及当您拥有</a:t>
            </a:r>
            <a:r>
              <a:rPr lang="zh-CN" altLang="en-US" b="1" dirty="0">
                <a:cs typeface="Arial" panose="020B0604020202020204" pitchFamily="34" charset="0"/>
              </a:rPr>
              <a:t>大量数据</a:t>
            </a:r>
            <a:r>
              <a:rPr lang="zh-CN" altLang="en-US" dirty="0">
                <a:cs typeface="Arial" panose="020B0604020202020204" pitchFamily="34" charset="0"/>
              </a:rPr>
              <a:t>时，它非常有用。</a:t>
            </a:r>
          </a:p>
          <a:p>
            <a:r>
              <a:rPr lang="zh-CN" altLang="en-US" dirty="0">
                <a:cs typeface="Arial" panose="020B0604020202020204" pitchFamily="34" charset="0"/>
              </a:rPr>
              <a:t>半监督学习对于</a:t>
            </a:r>
            <a:r>
              <a:rPr lang="zh-CN" altLang="en-US" b="1" dirty="0">
                <a:cs typeface="Arial" panose="020B0604020202020204" pitchFamily="34" charset="0"/>
              </a:rPr>
              <a:t>医学图像</a:t>
            </a:r>
            <a:r>
              <a:rPr lang="zh-CN" altLang="en-US" dirty="0">
                <a:cs typeface="Arial" panose="020B0604020202020204" pitchFamily="34" charset="0"/>
              </a:rPr>
              <a:t>来说是理想的选择，其中</a:t>
            </a:r>
            <a:r>
              <a:rPr lang="zh-CN" altLang="en-US" b="1" dirty="0">
                <a:cs typeface="Arial" panose="020B0604020202020204" pitchFamily="34" charset="0"/>
              </a:rPr>
              <a:t>少量</a:t>
            </a:r>
            <a:r>
              <a:rPr lang="zh-CN" altLang="en-US" dirty="0">
                <a:cs typeface="Arial" panose="020B0604020202020204" pitchFamily="34" charset="0"/>
              </a:rPr>
              <a:t>的训练数据可以显著提高准确性。例如，放射科医生可以标记一小部分 </a:t>
            </a:r>
            <a:r>
              <a:rPr lang="en-US" altLang="zh-CN" dirty="0">
                <a:cs typeface="Arial" panose="020B0604020202020204" pitchFamily="34" charset="0"/>
              </a:rPr>
              <a:t>CT </a:t>
            </a:r>
            <a:r>
              <a:rPr lang="zh-CN" altLang="en-US" dirty="0">
                <a:cs typeface="Arial" panose="020B0604020202020204" pitchFamily="34" charset="0"/>
              </a:rPr>
              <a:t>扫描中的肿瘤。</a:t>
            </a:r>
            <a:endParaRPr lang="en-US" dirty="0"/>
          </a:p>
        </p:txBody>
      </p:sp>
      <p:sp>
        <p:nvSpPr>
          <p:cNvPr id="4" name="Slide Number Placeholder 3">
            <a:extLst>
              <a:ext uri="{FF2B5EF4-FFF2-40B4-BE49-F238E27FC236}">
                <a16:creationId xmlns="" xmlns:a16="http://schemas.microsoft.com/office/drawing/2014/main" id="{E68A2670-9557-4C50-B20A-6B2358CA0135}"/>
              </a:ext>
            </a:extLst>
          </p:cNvPr>
          <p:cNvSpPr>
            <a:spLocks noGrp="1"/>
          </p:cNvSpPr>
          <p:nvPr>
            <p:ph type="sldNum" sz="quarter" idx="10"/>
          </p:nvPr>
        </p:nvSpPr>
        <p:spPr/>
        <p:txBody>
          <a:bodyPr/>
          <a:lstStyle/>
          <a:p>
            <a:pPr>
              <a:defRPr/>
            </a:pPr>
            <a:fld id="{3209C3FB-4AD6-4B36-A2A7-63E869CCBCB1}" type="slidenum">
              <a:rPr lang="zh-CN" altLang="en-US" smtClean="0"/>
              <a:t>28</a:t>
            </a:fld>
            <a:endParaRPr lang="en-US" altLang="zh-CN"/>
          </a:p>
        </p:txBody>
      </p:sp>
    </p:spTree>
    <p:extLst>
      <p:ext uri="{BB962C8B-B14F-4D97-AF65-F5344CB8AC3E}">
        <p14:creationId xmlns:p14="http://schemas.microsoft.com/office/powerpoint/2010/main" val="232064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D5398F-96BF-4ACB-927F-3FF88E5D6BCE}"/>
              </a:ext>
            </a:extLst>
          </p:cNvPr>
          <p:cNvSpPr>
            <a:spLocks noGrp="1"/>
          </p:cNvSpPr>
          <p:nvPr>
            <p:ph type="title"/>
          </p:nvPr>
        </p:nvSpPr>
        <p:spPr/>
        <p:txBody>
          <a:bodyPr/>
          <a:lstStyle/>
          <a:p>
            <a:r>
              <a:rPr lang="zh-CN" altLang="en-US" sz="2800" i="0" kern="1200" dirty="0">
                <a:solidFill>
                  <a:schemeClr val="tx1"/>
                </a:solidFill>
                <a:effectLst/>
              </a:rPr>
              <a:t>应用</a:t>
            </a:r>
          </a:p>
          <a:p>
            <a:endParaRPr lang="en-US" dirty="0"/>
          </a:p>
        </p:txBody>
      </p:sp>
      <p:sp>
        <p:nvSpPr>
          <p:cNvPr id="3" name="Content Placeholder 2">
            <a:extLst>
              <a:ext uri="{FF2B5EF4-FFF2-40B4-BE49-F238E27FC236}">
                <a16:creationId xmlns="" xmlns:a16="http://schemas.microsoft.com/office/drawing/2014/main" id="{4940234A-BDB7-4DA6-9870-8BF0F410CC2F}"/>
              </a:ext>
            </a:extLst>
          </p:cNvPr>
          <p:cNvSpPr>
            <a:spLocks noGrp="1"/>
          </p:cNvSpPr>
          <p:nvPr>
            <p:ph idx="1"/>
          </p:nvPr>
        </p:nvSpPr>
        <p:spPr/>
        <p:txBody>
          <a:bodyPr/>
          <a:lstStyle/>
          <a:p>
            <a:r>
              <a:rPr lang="zh-CN" altLang="en-US" dirty="0">
                <a:cs typeface="Arial" panose="020B0604020202020204" pitchFamily="34" charset="0"/>
              </a:rPr>
              <a:t>随着大数据的兴起，机器学习对于解决以下领域的问题变得尤为重要：</a:t>
            </a:r>
          </a:p>
          <a:p>
            <a:r>
              <a:rPr lang="zh-CN" altLang="en-US" dirty="0">
                <a:cs typeface="Arial" panose="020B0604020202020204" pitchFamily="34" charset="0"/>
              </a:rPr>
              <a:t>计算金融，用于信用评分和算法交易</a:t>
            </a:r>
          </a:p>
          <a:p>
            <a:r>
              <a:rPr lang="zh-CN" altLang="en-US" dirty="0">
                <a:cs typeface="Arial" panose="020B0604020202020204" pitchFamily="34" charset="0"/>
              </a:rPr>
              <a:t>图像处理和计算机视觉，用于人脸识别、运动检测和物体检测</a:t>
            </a:r>
          </a:p>
          <a:p>
            <a:r>
              <a:rPr lang="zh-CN" altLang="en-US" dirty="0">
                <a:cs typeface="Arial" panose="020B0604020202020204" pitchFamily="34" charset="0"/>
              </a:rPr>
              <a:t>计算生物学，用于肿瘤检测、药物发现和 </a:t>
            </a:r>
            <a:r>
              <a:rPr lang="en-US" altLang="zh-CN" dirty="0">
                <a:cs typeface="Arial" panose="020B0604020202020204" pitchFamily="34" charset="0"/>
              </a:rPr>
              <a:t>DNA </a:t>
            </a:r>
            <a:r>
              <a:rPr lang="zh-CN" altLang="en-US" dirty="0">
                <a:cs typeface="Arial" panose="020B0604020202020204" pitchFamily="34" charset="0"/>
              </a:rPr>
              <a:t>测序</a:t>
            </a:r>
          </a:p>
          <a:p>
            <a:r>
              <a:rPr lang="zh-CN" altLang="en-US" dirty="0">
                <a:cs typeface="Arial" panose="020B0604020202020204" pitchFamily="34" charset="0"/>
              </a:rPr>
              <a:t>能源生产，用于价格和负荷预测</a:t>
            </a:r>
          </a:p>
          <a:p>
            <a:r>
              <a:rPr lang="zh-CN" altLang="en-US" dirty="0">
                <a:cs typeface="Arial" panose="020B0604020202020204" pitchFamily="34" charset="0"/>
              </a:rPr>
              <a:t>汽车、航空航天和制造业，用于预测性维护</a:t>
            </a:r>
          </a:p>
          <a:p>
            <a:r>
              <a:rPr lang="zh-CN" altLang="en-US" dirty="0">
                <a:cs typeface="Arial" panose="020B0604020202020204" pitchFamily="34" charset="0"/>
              </a:rPr>
              <a:t>自然语言处理</a:t>
            </a:r>
            <a:endParaRPr lang="en-US" dirty="0"/>
          </a:p>
        </p:txBody>
      </p:sp>
      <p:sp>
        <p:nvSpPr>
          <p:cNvPr id="4" name="Slide Number Placeholder 3">
            <a:extLst>
              <a:ext uri="{FF2B5EF4-FFF2-40B4-BE49-F238E27FC236}">
                <a16:creationId xmlns="" xmlns:a16="http://schemas.microsoft.com/office/drawing/2014/main" id="{6AA8B710-B7E2-47D3-ABEC-AF02E94B7C39}"/>
              </a:ext>
            </a:extLst>
          </p:cNvPr>
          <p:cNvSpPr>
            <a:spLocks noGrp="1"/>
          </p:cNvSpPr>
          <p:nvPr>
            <p:ph type="sldNum" sz="quarter" idx="10"/>
          </p:nvPr>
        </p:nvSpPr>
        <p:spPr/>
        <p:txBody>
          <a:bodyPr/>
          <a:lstStyle/>
          <a:p>
            <a:pPr>
              <a:defRPr/>
            </a:pPr>
            <a:fld id="{3209C3FB-4AD6-4B36-A2A7-63E869CCBCB1}" type="slidenum">
              <a:rPr lang="zh-CN" altLang="en-US" smtClean="0"/>
              <a:t>29</a:t>
            </a:fld>
            <a:endParaRPr lang="en-US" altLang="zh-CN"/>
          </a:p>
        </p:txBody>
      </p:sp>
    </p:spTree>
    <p:extLst>
      <p:ext uri="{BB962C8B-B14F-4D97-AF65-F5344CB8AC3E}">
        <p14:creationId xmlns:p14="http://schemas.microsoft.com/office/powerpoint/2010/main" val="18089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794949-55C6-44AE-9A63-E476ACFDB55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内容</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0E328954-AA37-4B71-BB2F-791E29850378}"/>
              </a:ext>
            </a:extLst>
          </p:cNvPr>
          <p:cNvSpPr>
            <a:spLocks noGrp="1"/>
          </p:cNvSpPr>
          <p:nvPr>
            <p:ph idx="1"/>
          </p:nvPr>
        </p:nvSpPr>
        <p:spPr/>
        <p:txBody>
          <a:bodyPr/>
          <a:lstStyle/>
          <a:p>
            <a:r>
              <a:rPr lang="zh-CN" altLang="en-US" b="1" dirty="0">
                <a:cs typeface="Arial" panose="020B0604020202020204" pitchFamily="34" charset="0"/>
              </a:rPr>
              <a:t>深度学习</a:t>
            </a:r>
          </a:p>
          <a:p>
            <a:r>
              <a:rPr lang="zh-CN" altLang="en-US" dirty="0">
                <a:cs typeface="Arial" panose="020B0604020202020204" pitchFamily="34" charset="0"/>
              </a:rPr>
              <a:t>机器学习</a:t>
            </a:r>
          </a:p>
          <a:p>
            <a:r>
              <a:rPr lang="zh-CN" altLang="en-US" dirty="0">
                <a:cs typeface="Arial" panose="020B0604020202020204" pitchFamily="34" charset="0"/>
              </a:rPr>
              <a:t>群体智能</a:t>
            </a:r>
          </a:p>
          <a:p>
            <a:r>
              <a:rPr lang="zh-CN" altLang="en-US" dirty="0">
                <a:cs typeface="Arial" panose="020B0604020202020204" pitchFamily="34" charset="0"/>
              </a:rPr>
              <a:t>遗传算法</a:t>
            </a:r>
          </a:p>
          <a:p>
            <a:r>
              <a:rPr lang="zh-CN" altLang="en-US" dirty="0">
                <a:cs typeface="Arial" panose="020B0604020202020204" pitchFamily="34" charset="0"/>
              </a:rPr>
              <a:t>量子计算</a:t>
            </a:r>
          </a:p>
          <a:p>
            <a:r>
              <a:rPr lang="en-US" altLang="zh-CN" dirty="0">
                <a:cs typeface="Arial" panose="020B0604020202020204" pitchFamily="34" charset="0"/>
              </a:rPr>
              <a:t>DNA </a:t>
            </a:r>
            <a:r>
              <a:rPr lang="zh-CN" altLang="en-US" dirty="0">
                <a:cs typeface="Arial" panose="020B0604020202020204" pitchFamily="34" charset="0"/>
              </a:rPr>
              <a:t>计算</a:t>
            </a:r>
          </a:p>
          <a:p>
            <a:r>
              <a:rPr lang="zh-CN" altLang="en-US" dirty="0">
                <a:cs typeface="Arial" panose="020B0604020202020204" pitchFamily="34" charset="0"/>
              </a:rPr>
              <a:t>神经形态计算</a:t>
            </a:r>
          </a:p>
          <a:p>
            <a:endParaRPr lang="en-US" dirty="0"/>
          </a:p>
        </p:txBody>
      </p:sp>
      <p:sp>
        <p:nvSpPr>
          <p:cNvPr id="4" name="Slide Number Placeholder 3">
            <a:extLst>
              <a:ext uri="{FF2B5EF4-FFF2-40B4-BE49-F238E27FC236}">
                <a16:creationId xmlns="" xmlns:a16="http://schemas.microsoft.com/office/drawing/2014/main" id="{F0D2975E-1BAA-4607-92E5-14C590B8251B}"/>
              </a:ext>
            </a:extLst>
          </p:cNvPr>
          <p:cNvSpPr>
            <a:spLocks noGrp="1"/>
          </p:cNvSpPr>
          <p:nvPr>
            <p:ph type="sldNum" sz="quarter" idx="10"/>
          </p:nvPr>
        </p:nvSpPr>
        <p:spPr/>
        <p:txBody>
          <a:bodyPr/>
          <a:lstStyle/>
          <a:p>
            <a:pPr>
              <a:defRPr/>
            </a:pPr>
            <a:fld id="{3209C3FB-4AD6-4B36-A2A7-63E869CCBCB1}" type="slidenum">
              <a:rPr lang="zh-CN" altLang="en-US" smtClean="0"/>
              <a:t>3</a:t>
            </a:fld>
            <a:endParaRPr lang="en-US" altLang="zh-CN"/>
          </a:p>
        </p:txBody>
      </p:sp>
    </p:spTree>
    <p:extLst>
      <p:ext uri="{BB962C8B-B14F-4D97-AF65-F5344CB8AC3E}">
        <p14:creationId xmlns:p14="http://schemas.microsoft.com/office/powerpoint/2010/main" val="310948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4DD826-3C47-44C9-847C-969251A957DA}"/>
              </a:ext>
            </a:extLst>
          </p:cNvPr>
          <p:cNvSpPr>
            <a:spLocks noGrp="1"/>
          </p:cNvSpPr>
          <p:nvPr>
            <p:ph type="title"/>
          </p:nvPr>
        </p:nvSpPr>
        <p:spPr/>
        <p:txBody>
          <a:bodyPr/>
          <a:lstStyle/>
          <a:p>
            <a:r>
              <a:rPr lang="zh-CN" altLang="en-US" sz="2800" i="0" kern="1200" dirty="0">
                <a:solidFill>
                  <a:schemeClr val="tx1"/>
                </a:solidFill>
                <a:effectLst/>
              </a:rPr>
              <a:t>案例研究 </a:t>
            </a:r>
            <a:r>
              <a:rPr lang="en-US" altLang="zh-CN" sz="2800" i="0" kern="1200" dirty="0">
                <a:solidFill>
                  <a:schemeClr val="tx1"/>
                </a:solidFill>
                <a:effectLst/>
              </a:rPr>
              <a:t>[1,2]</a:t>
            </a:r>
          </a:p>
          <a:p>
            <a:endParaRPr lang="en-US" dirty="0"/>
          </a:p>
        </p:txBody>
      </p:sp>
      <p:sp>
        <p:nvSpPr>
          <p:cNvPr id="3" name="Content Placeholder 2">
            <a:extLst>
              <a:ext uri="{FF2B5EF4-FFF2-40B4-BE49-F238E27FC236}">
                <a16:creationId xmlns="" xmlns:a16="http://schemas.microsoft.com/office/drawing/2014/main" id="{2B51651C-4943-4732-B751-B682630151D5}"/>
              </a:ext>
            </a:extLst>
          </p:cNvPr>
          <p:cNvSpPr>
            <a:spLocks noGrp="1"/>
          </p:cNvSpPr>
          <p:nvPr>
            <p:ph idx="1"/>
          </p:nvPr>
        </p:nvSpPr>
        <p:spPr/>
        <p:txBody>
          <a:bodyPr/>
          <a:lstStyle/>
          <a:p>
            <a:r>
              <a:rPr lang="zh-CN" altLang="en-US" dirty="0">
                <a:cs typeface="Arial" panose="020B0604020202020204" pitchFamily="34" charset="0"/>
              </a:rPr>
              <a:t>创建可以分析艺术作品的算法</a:t>
            </a:r>
          </a:p>
          <a:p>
            <a:r>
              <a:rPr lang="zh-CN" altLang="en-US" dirty="0">
                <a:cs typeface="Arial" panose="020B0604020202020204" pitchFamily="34" charset="0"/>
              </a:rPr>
              <a:t>优化大型建筑中的暖通空调能源使用</a:t>
            </a:r>
          </a:p>
          <a:p>
            <a:r>
              <a:rPr lang="zh-CN" altLang="en-US" dirty="0">
                <a:cs typeface="Arial" panose="020B0604020202020204" pitchFamily="34" charset="0"/>
              </a:rPr>
              <a:t>检测低速汽车碰撞</a:t>
            </a:r>
            <a:endParaRPr lang="en-US" dirty="0"/>
          </a:p>
        </p:txBody>
      </p:sp>
      <p:sp>
        <p:nvSpPr>
          <p:cNvPr id="4" name="Slide Number Placeholder 3">
            <a:extLst>
              <a:ext uri="{FF2B5EF4-FFF2-40B4-BE49-F238E27FC236}">
                <a16:creationId xmlns="" xmlns:a16="http://schemas.microsoft.com/office/drawing/2014/main" id="{DDC7E6B6-4185-4EBE-A2C6-ADE98ED9B6F4}"/>
              </a:ext>
            </a:extLst>
          </p:cNvPr>
          <p:cNvSpPr>
            <a:spLocks noGrp="1"/>
          </p:cNvSpPr>
          <p:nvPr>
            <p:ph type="sldNum" sz="quarter" idx="10"/>
          </p:nvPr>
        </p:nvSpPr>
        <p:spPr/>
        <p:txBody>
          <a:bodyPr/>
          <a:lstStyle/>
          <a:p>
            <a:pPr>
              <a:defRPr/>
            </a:pPr>
            <a:fld id="{3209C3FB-4AD6-4B36-A2A7-63E869CCBCB1}" type="slidenum">
              <a:rPr lang="zh-CN" altLang="en-US" smtClean="0"/>
              <a:t>30</a:t>
            </a:fld>
            <a:endParaRPr lang="en-US" altLang="zh-CN"/>
          </a:p>
        </p:txBody>
      </p:sp>
      <p:pic>
        <p:nvPicPr>
          <p:cNvPr id="5" name="图片 4"/>
          <p:cNvPicPr>
            <a:picLocks noChangeAspect="1"/>
          </p:cNvPicPr>
          <p:nvPr/>
        </p:nvPicPr>
        <p:blipFill>
          <a:blip r:embed="rId2"/>
          <a:stretch>
            <a:fillRect/>
          </a:stretch>
        </p:blipFill>
        <p:spPr>
          <a:xfrm>
            <a:off x="366802" y="2509472"/>
            <a:ext cx="8459381" cy="2619741"/>
          </a:xfrm>
          <a:prstGeom prst="rect">
            <a:avLst/>
          </a:prstGeom>
        </p:spPr>
      </p:pic>
    </p:spTree>
    <p:extLst>
      <p:ext uri="{BB962C8B-B14F-4D97-AF65-F5344CB8AC3E}">
        <p14:creationId xmlns:p14="http://schemas.microsoft.com/office/powerpoint/2010/main" val="32400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9063BC-9807-49B9-91D4-B1C45E380A9D}"/>
              </a:ext>
            </a:extLst>
          </p:cNvPr>
          <p:cNvSpPr>
            <a:spLocks noGrp="1"/>
          </p:cNvSpPr>
          <p:nvPr>
            <p:ph type="title"/>
          </p:nvPr>
        </p:nvSpPr>
        <p:spPr/>
        <p:txBody>
          <a:bodyPr/>
          <a:lstStyle/>
          <a:p>
            <a:r>
              <a:rPr lang="zh-CN" altLang="en-US" sz="2800" i="0" kern="1200" dirty="0">
                <a:solidFill>
                  <a:schemeClr val="tx1"/>
                </a:solidFill>
                <a:effectLst/>
                <a:latin typeface="Calibri" panose="020F0502020204030204" pitchFamily="34" charset="0"/>
                <a:ea typeface="+mj-ea"/>
                <a:cs typeface="Arial" panose="020B0604020202020204" pitchFamily="34" charset="0"/>
              </a:rPr>
              <a:t>机器学习</a:t>
            </a:r>
            <a:r>
              <a:rPr lang="zh-CN" altLang="en-US" sz="2800" i="0" kern="1200" dirty="0" smtClean="0">
                <a:solidFill>
                  <a:schemeClr val="tx1"/>
                </a:solidFill>
                <a:effectLst/>
                <a:latin typeface="Calibri" panose="020F0502020204030204" pitchFamily="34" charset="0"/>
                <a:ea typeface="+mj-ea"/>
                <a:cs typeface="Arial" panose="020B0604020202020204" pitchFamily="34" charset="0"/>
              </a:rPr>
              <a:t>挑战</a:t>
            </a:r>
            <a:endParaRPr lang="zh-CN" altLang="en-US" sz="280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22B5B2A8-22F6-4E15-8F37-6BDB9ABC4DA0}"/>
              </a:ext>
            </a:extLst>
          </p:cNvPr>
          <p:cNvSpPr>
            <a:spLocks noGrp="1"/>
          </p:cNvSpPr>
          <p:nvPr>
            <p:ph idx="1"/>
          </p:nvPr>
        </p:nvSpPr>
        <p:spPr/>
        <p:txBody>
          <a:bodyPr/>
          <a:lstStyle/>
          <a:p>
            <a:r>
              <a:rPr lang="zh-CN" altLang="en-US" dirty="0">
                <a:cs typeface="Arial" panose="020B0604020202020204" pitchFamily="34" charset="0"/>
              </a:rPr>
              <a:t>数据形式多样</a:t>
            </a:r>
          </a:p>
          <a:p>
            <a:r>
              <a:rPr lang="zh-CN" altLang="en-US" dirty="0">
                <a:cs typeface="Arial" panose="020B0604020202020204" pitchFamily="34" charset="0"/>
              </a:rPr>
              <a:t>预处理数据可能需要专业知识和工具。</a:t>
            </a:r>
          </a:p>
          <a:p>
            <a:r>
              <a:rPr lang="zh-CN" altLang="en-US" dirty="0">
                <a:cs typeface="Arial" panose="020B0604020202020204" pitchFamily="34" charset="0"/>
              </a:rPr>
              <a:t>找到最适合数据的模型需要时间。</a:t>
            </a:r>
          </a:p>
          <a:p>
            <a:endParaRPr lang="en-US" dirty="0"/>
          </a:p>
        </p:txBody>
      </p:sp>
      <p:sp>
        <p:nvSpPr>
          <p:cNvPr id="4" name="Slide Number Placeholder 3">
            <a:extLst>
              <a:ext uri="{FF2B5EF4-FFF2-40B4-BE49-F238E27FC236}">
                <a16:creationId xmlns="" xmlns:a16="http://schemas.microsoft.com/office/drawing/2014/main" id="{CDB8C2EF-DD29-4176-A080-7B920FDE60E4}"/>
              </a:ext>
            </a:extLst>
          </p:cNvPr>
          <p:cNvSpPr>
            <a:spLocks noGrp="1"/>
          </p:cNvSpPr>
          <p:nvPr>
            <p:ph type="sldNum" sz="quarter" idx="10"/>
          </p:nvPr>
        </p:nvSpPr>
        <p:spPr/>
        <p:txBody>
          <a:bodyPr/>
          <a:lstStyle/>
          <a:p>
            <a:pPr>
              <a:defRPr/>
            </a:pPr>
            <a:fld id="{3209C3FB-4AD6-4B36-A2A7-63E869CCBCB1}" type="slidenum">
              <a:rPr lang="zh-CN" altLang="en-US" smtClean="0"/>
              <a:t>31</a:t>
            </a:fld>
            <a:endParaRPr lang="en-US" altLang="zh-CN"/>
          </a:p>
        </p:txBody>
      </p:sp>
    </p:spTree>
    <p:extLst>
      <p:ext uri="{BB962C8B-B14F-4D97-AF65-F5344CB8AC3E}">
        <p14:creationId xmlns:p14="http://schemas.microsoft.com/office/powerpoint/2010/main" val="40410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26EC0D-09BD-4EB2-A447-C138D40789E9}"/>
              </a:ext>
            </a:extLst>
          </p:cNvPr>
          <p:cNvSpPr>
            <a:spLocks noGrp="1"/>
          </p:cNvSpPr>
          <p:nvPr>
            <p:ph type="title"/>
          </p:nvPr>
        </p:nvSpPr>
        <p:spPr/>
        <p:txBody>
          <a:bodyPr/>
          <a:lstStyle/>
          <a:p>
            <a:r>
              <a:rPr lang="zh-CN" altLang="en-US" sz="2800" i="0" kern="1200" dirty="0">
                <a:solidFill>
                  <a:schemeClr val="tx1"/>
                </a:solidFill>
                <a:effectLst/>
              </a:rPr>
              <a:t>机器学习类型</a:t>
            </a:r>
          </a:p>
          <a:p>
            <a:endParaRPr lang="en-US" dirty="0"/>
          </a:p>
        </p:txBody>
      </p:sp>
      <p:sp>
        <p:nvSpPr>
          <p:cNvPr id="3" name="Content Placeholder 2">
            <a:extLst>
              <a:ext uri="{FF2B5EF4-FFF2-40B4-BE49-F238E27FC236}">
                <a16:creationId xmlns="" xmlns:a16="http://schemas.microsoft.com/office/drawing/2014/main" id="{4300690B-F529-42CB-98C6-A65FB4A3B415}"/>
              </a:ext>
            </a:extLst>
          </p:cNvPr>
          <p:cNvSpPr>
            <a:spLocks noGrp="1"/>
          </p:cNvSpPr>
          <p:nvPr>
            <p:ph idx="1"/>
          </p:nvPr>
        </p:nvSpPr>
        <p:spPr/>
        <p:txBody>
          <a:bodyPr/>
          <a:lstStyle/>
          <a:p>
            <a:pPr marL="60325" indent="0">
              <a:buNone/>
            </a:pPr>
            <a:r>
              <a:rPr lang="zh-CN" altLang="en-US" b="1" dirty="0">
                <a:cs typeface="Arial" panose="020B0604020202020204" pitchFamily="34" charset="0"/>
              </a:rPr>
              <a:t>机器学习</a:t>
            </a:r>
          </a:p>
          <a:p>
            <a:r>
              <a:rPr lang="zh-CN" altLang="en-US" dirty="0">
                <a:cs typeface="Arial" panose="020B0604020202020204" pitchFamily="34" charset="0"/>
              </a:rPr>
              <a:t>监督学习</a:t>
            </a:r>
          </a:p>
          <a:p>
            <a:r>
              <a:rPr lang="zh-CN" altLang="en-US" dirty="0">
                <a:cs typeface="Arial" panose="020B0604020202020204" pitchFamily="34" charset="0"/>
              </a:rPr>
              <a:t>无监督学习</a:t>
            </a:r>
          </a:p>
          <a:p>
            <a:r>
              <a:rPr lang="zh-CN" altLang="en-US" dirty="0">
                <a:cs typeface="Arial" panose="020B0604020202020204" pitchFamily="34" charset="0"/>
              </a:rPr>
              <a:t>强化</a:t>
            </a:r>
            <a:r>
              <a:rPr lang="zh-CN" altLang="en-US" dirty="0" smtClean="0">
                <a:cs typeface="Arial" panose="020B0604020202020204" pitchFamily="34" charset="0"/>
              </a:rPr>
              <a:t>学习</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ED3ACB8B-DCD9-4424-83D2-28B9FB957B54}"/>
              </a:ext>
            </a:extLst>
          </p:cNvPr>
          <p:cNvSpPr>
            <a:spLocks noGrp="1"/>
          </p:cNvSpPr>
          <p:nvPr>
            <p:ph type="sldNum" sz="quarter" idx="10"/>
          </p:nvPr>
        </p:nvSpPr>
        <p:spPr/>
        <p:txBody>
          <a:bodyPr/>
          <a:lstStyle/>
          <a:p>
            <a:pPr>
              <a:defRPr/>
            </a:pPr>
            <a:fld id="{3209C3FB-4AD6-4B36-A2A7-63E869CCBCB1}" type="slidenum">
              <a:rPr lang="zh-CN" altLang="en-US" smtClean="0"/>
              <a:t>32</a:t>
            </a:fld>
            <a:endParaRPr lang="en-US" altLang="zh-CN"/>
          </a:p>
        </p:txBody>
      </p:sp>
      <p:pic>
        <p:nvPicPr>
          <p:cNvPr id="5" name="图片 4"/>
          <p:cNvPicPr>
            <a:picLocks noChangeAspect="1"/>
          </p:cNvPicPr>
          <p:nvPr/>
        </p:nvPicPr>
        <p:blipFill>
          <a:blip r:embed="rId2"/>
          <a:stretch>
            <a:fillRect/>
          </a:stretch>
        </p:blipFill>
        <p:spPr>
          <a:xfrm>
            <a:off x="2106386" y="1008293"/>
            <a:ext cx="6223034" cy="3704994"/>
          </a:xfrm>
          <a:prstGeom prst="rect">
            <a:avLst/>
          </a:prstGeom>
        </p:spPr>
      </p:pic>
    </p:spTree>
    <p:extLst>
      <p:ext uri="{BB962C8B-B14F-4D97-AF65-F5344CB8AC3E}">
        <p14:creationId xmlns:p14="http://schemas.microsoft.com/office/powerpoint/2010/main" val="12578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AF401A-D2E2-4B4F-98B4-9050967202E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可解释性</a:t>
            </a:r>
          </a:p>
          <a:p>
            <a:endParaRPr lang="en-US" dirty="0"/>
          </a:p>
        </p:txBody>
      </p:sp>
      <p:sp>
        <p:nvSpPr>
          <p:cNvPr id="3" name="Content Placeholder 2">
            <a:extLst>
              <a:ext uri="{FF2B5EF4-FFF2-40B4-BE49-F238E27FC236}">
                <a16:creationId xmlns="" xmlns:a16="http://schemas.microsoft.com/office/drawing/2014/main" id="{9B0F987B-6CB9-4497-9F6D-2EA666A4CCD6}"/>
              </a:ext>
            </a:extLst>
          </p:cNvPr>
          <p:cNvSpPr>
            <a:spLocks noGrp="1"/>
          </p:cNvSpPr>
          <p:nvPr>
            <p:ph idx="1"/>
          </p:nvPr>
        </p:nvSpPr>
        <p:spPr/>
        <p:txBody>
          <a:bodyPr/>
          <a:lstStyle/>
          <a:p>
            <a:r>
              <a:rPr lang="zh-CN" altLang="en-US" dirty="0">
                <a:cs typeface="Arial" panose="020B0604020202020204" pitchFamily="34" charset="0"/>
              </a:rPr>
              <a:t>机器学习模型在做</a:t>
            </a:r>
            <a:r>
              <a:rPr lang="zh-CN" altLang="en-US" b="1" dirty="0">
                <a:cs typeface="Arial" panose="020B0604020202020204" pitchFamily="34" charset="0"/>
              </a:rPr>
              <a:t>预测</a:t>
            </a:r>
            <a:r>
              <a:rPr lang="zh-CN" altLang="en-US" dirty="0">
                <a:cs typeface="Arial" panose="020B0604020202020204" pitchFamily="34" charset="0"/>
              </a:rPr>
              <a:t>方面可以非常出色，但它们通常</a:t>
            </a:r>
            <a:r>
              <a:rPr lang="zh-CN" altLang="en-US" b="1" dirty="0">
                <a:cs typeface="Arial" panose="020B0604020202020204" pitchFamily="34" charset="0"/>
              </a:rPr>
              <a:t>无法</a:t>
            </a:r>
            <a:r>
              <a:rPr lang="zh-CN" altLang="en-US" dirty="0">
                <a:cs typeface="Arial" panose="020B0604020202020204" pitchFamily="34" charset="0"/>
              </a:rPr>
              <a:t>用人类容易理解的术语为其预测</a:t>
            </a:r>
            <a:r>
              <a:rPr lang="zh-CN" altLang="en-US" b="1" dirty="0">
                <a:cs typeface="Arial" panose="020B0604020202020204" pitchFamily="34" charset="0"/>
              </a:rPr>
              <a:t>提供解释</a:t>
            </a:r>
            <a:r>
              <a:rPr lang="zh-CN" altLang="en-US" dirty="0">
                <a:cs typeface="Arial" panose="020B0604020202020204" pitchFamily="34" charset="0"/>
              </a:rPr>
              <a:t>。</a:t>
            </a:r>
          </a:p>
          <a:p>
            <a:r>
              <a:rPr lang="zh-CN" altLang="en-US" dirty="0">
                <a:cs typeface="Arial" panose="020B0604020202020204" pitchFamily="34" charset="0"/>
              </a:rPr>
              <a:t>它们得出结论所依据的特征可能如此</a:t>
            </a:r>
            <a:r>
              <a:rPr lang="zh-CN" altLang="en-US" b="1" dirty="0">
                <a:cs typeface="Arial" panose="020B0604020202020204" pitchFamily="34" charset="0"/>
              </a:rPr>
              <a:t>繁多</a:t>
            </a:r>
            <a:r>
              <a:rPr lang="zh-CN" altLang="en-US" dirty="0">
                <a:cs typeface="Arial" panose="020B0604020202020204" pitchFamily="34" charset="0"/>
              </a:rPr>
              <a:t>，其</a:t>
            </a:r>
            <a:r>
              <a:rPr lang="zh-CN" altLang="en-US" b="1" dirty="0">
                <a:cs typeface="Arial" panose="020B0604020202020204" pitchFamily="34" charset="0"/>
              </a:rPr>
              <a:t>计算</a:t>
            </a:r>
            <a:r>
              <a:rPr lang="zh-CN" altLang="en-US" dirty="0">
                <a:cs typeface="Arial" panose="020B0604020202020204" pitchFamily="34" charset="0"/>
              </a:rPr>
              <a:t>如此</a:t>
            </a:r>
            <a:r>
              <a:rPr lang="zh-CN" altLang="en-US" b="1" dirty="0">
                <a:cs typeface="Arial" panose="020B0604020202020204" pitchFamily="34" charset="0"/>
              </a:rPr>
              <a:t>复杂</a:t>
            </a:r>
            <a:r>
              <a:rPr lang="zh-CN" altLang="en-US" dirty="0">
                <a:cs typeface="Arial" panose="020B0604020202020204" pitchFamily="34" charset="0"/>
              </a:rPr>
              <a:t>，以至于研究人员可能无法确切地确定算法产生其</a:t>
            </a:r>
            <a:r>
              <a:rPr lang="zh-CN" altLang="en-US" b="1" dirty="0">
                <a:cs typeface="Arial" panose="020B0604020202020204" pitchFamily="34" charset="0"/>
              </a:rPr>
              <a:t>答案</a:t>
            </a:r>
            <a:r>
              <a:rPr lang="zh-CN" altLang="en-US" dirty="0">
                <a:cs typeface="Arial" panose="020B0604020202020204" pitchFamily="34" charset="0"/>
              </a:rPr>
              <a:t>的原因。</a:t>
            </a:r>
            <a:endParaRPr lang="en-US" dirty="0"/>
          </a:p>
        </p:txBody>
      </p:sp>
      <p:sp>
        <p:nvSpPr>
          <p:cNvPr id="4" name="Slide Number Placeholder 3">
            <a:extLst>
              <a:ext uri="{FF2B5EF4-FFF2-40B4-BE49-F238E27FC236}">
                <a16:creationId xmlns="" xmlns:a16="http://schemas.microsoft.com/office/drawing/2014/main" id="{03490F63-C003-47DD-BB45-7EA04B44B61C}"/>
              </a:ext>
            </a:extLst>
          </p:cNvPr>
          <p:cNvSpPr>
            <a:spLocks noGrp="1"/>
          </p:cNvSpPr>
          <p:nvPr>
            <p:ph type="sldNum" sz="quarter" idx="10"/>
          </p:nvPr>
        </p:nvSpPr>
        <p:spPr/>
        <p:txBody>
          <a:bodyPr/>
          <a:lstStyle/>
          <a:p>
            <a:pPr>
              <a:defRPr/>
            </a:pPr>
            <a:fld id="{3209C3FB-4AD6-4B36-A2A7-63E869CCBCB1}" type="slidenum">
              <a:rPr lang="zh-CN" altLang="en-US" smtClean="0"/>
              <a:t>33</a:t>
            </a:fld>
            <a:endParaRPr lang="en-US" altLang="zh-CN"/>
          </a:p>
        </p:txBody>
      </p:sp>
    </p:spTree>
    <p:extLst>
      <p:ext uri="{BB962C8B-B14F-4D97-AF65-F5344CB8AC3E}">
        <p14:creationId xmlns:p14="http://schemas.microsoft.com/office/powerpoint/2010/main" val="363846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861C91-4A96-48A0-A70C-39E2CE0A63F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可解释性 </a:t>
            </a:r>
            <a:r>
              <a:rPr lang="en-US" altLang="zh-CN" sz="2800" b="1" kern="1200" dirty="0">
                <a:solidFill>
                  <a:schemeClr val="tx1"/>
                </a:solidFill>
                <a:effectLst/>
                <a:latin typeface="Calibri" panose="020F0502020204030204" pitchFamily="34" charset="0"/>
                <a:ea typeface="+mj-ea"/>
                <a:cs typeface="Arial" panose="020B0604020202020204" pitchFamily="34" charset="0"/>
              </a:rPr>
              <a:t>vs. </a:t>
            </a:r>
            <a:r>
              <a:rPr lang="zh-CN" altLang="en-US" sz="2800" b="1" kern="1200" dirty="0">
                <a:solidFill>
                  <a:schemeClr val="tx1"/>
                </a:solidFill>
                <a:effectLst/>
                <a:latin typeface="Calibri" panose="020F0502020204030204" pitchFamily="34" charset="0"/>
                <a:ea typeface="+mj-ea"/>
                <a:cs typeface="Arial" panose="020B0604020202020204" pitchFamily="34" charset="0"/>
              </a:rPr>
              <a:t>可说明性</a:t>
            </a:r>
          </a:p>
          <a:p>
            <a:endParaRPr lang="en-US" dirty="0"/>
          </a:p>
        </p:txBody>
      </p:sp>
      <p:sp>
        <p:nvSpPr>
          <p:cNvPr id="3" name="Content Placeholder 2">
            <a:extLst>
              <a:ext uri="{FF2B5EF4-FFF2-40B4-BE49-F238E27FC236}">
                <a16:creationId xmlns="" xmlns:a16="http://schemas.microsoft.com/office/drawing/2014/main" id="{B518A884-6968-4F5C-8C1C-B9C434F23B85}"/>
              </a:ext>
            </a:extLst>
          </p:cNvPr>
          <p:cNvSpPr>
            <a:spLocks noGrp="1"/>
          </p:cNvSpPr>
          <p:nvPr>
            <p:ph idx="1"/>
          </p:nvPr>
        </p:nvSpPr>
        <p:spPr/>
        <p:txBody>
          <a:bodyPr/>
          <a:lstStyle/>
          <a:p>
            <a:r>
              <a:rPr lang="en-US" altLang="zh-CN" b="1" dirty="0">
                <a:cs typeface="Arial" panose="020B0604020202020204" pitchFamily="34" charset="0"/>
              </a:rPr>
              <a:t>"</a:t>
            </a:r>
            <a:r>
              <a:rPr lang="zh-CN" altLang="en-US" b="1" dirty="0">
                <a:cs typeface="Arial" panose="020B0604020202020204" pitchFamily="34" charset="0"/>
              </a:rPr>
              <a:t>可解释性</a:t>
            </a:r>
            <a:r>
              <a:rPr lang="en-US" altLang="zh-CN" b="1" dirty="0">
                <a:cs typeface="Arial" panose="020B0604020202020204" pitchFamily="34" charset="0"/>
              </a:rPr>
              <a:t>"</a:t>
            </a:r>
            <a:r>
              <a:rPr lang="zh-CN" altLang="en-US" dirty="0">
                <a:cs typeface="Arial" panose="020B0604020202020204" pitchFamily="34" charset="0"/>
              </a:rPr>
              <a:t>是学术界和工业界人工智能研究人员中一个非常活跃的研究领域。</a:t>
            </a:r>
          </a:p>
          <a:p>
            <a:r>
              <a:rPr lang="zh-CN" altLang="en-US" dirty="0">
                <a:cs typeface="Arial" panose="020B0604020202020204" pitchFamily="34" charset="0"/>
              </a:rPr>
              <a:t>它与</a:t>
            </a:r>
            <a:r>
              <a:rPr lang="en-US" altLang="zh-CN" dirty="0">
                <a:cs typeface="Arial" panose="020B0604020202020204" pitchFamily="34" charset="0"/>
              </a:rPr>
              <a:t>"</a:t>
            </a:r>
            <a:r>
              <a:rPr lang="zh-CN" altLang="en-US" dirty="0">
                <a:cs typeface="Arial" panose="020B0604020202020204" pitchFamily="34" charset="0"/>
              </a:rPr>
              <a:t>可说明性</a:t>
            </a:r>
            <a:r>
              <a:rPr lang="en-US" altLang="zh-CN" dirty="0">
                <a:cs typeface="Arial" panose="020B0604020202020204" pitchFamily="34" charset="0"/>
              </a:rPr>
              <a:t>"——</a:t>
            </a:r>
            <a:r>
              <a:rPr lang="zh-CN" altLang="en-US" dirty="0">
                <a:cs typeface="Arial" panose="020B0604020202020204" pitchFamily="34" charset="0"/>
              </a:rPr>
              <a:t>回答为什么</a:t>
            </a:r>
            <a:r>
              <a:rPr lang="en-US" altLang="zh-CN" dirty="0">
                <a:cs typeface="Arial" panose="020B0604020202020204" pitchFamily="34" charset="0"/>
              </a:rPr>
              <a:t>——</a:t>
            </a:r>
            <a:r>
              <a:rPr lang="zh-CN" altLang="en-US" i="1" dirty="0">
                <a:cs typeface="Arial" panose="020B0604020202020204" pitchFamily="34" charset="0"/>
              </a:rPr>
              <a:t>略有</a:t>
            </a:r>
            <a:r>
              <a:rPr lang="zh-CN" altLang="en-US" dirty="0">
                <a:cs typeface="Arial" panose="020B0604020202020204" pitchFamily="34" charset="0"/>
              </a:rPr>
              <a:t>不同，因为它可以揭示模型内部变化的原因和结果，即使模型的内部运作仍然不透明。</a:t>
            </a:r>
            <a:endParaRPr lang="en-US" dirty="0"/>
          </a:p>
        </p:txBody>
      </p:sp>
      <p:sp>
        <p:nvSpPr>
          <p:cNvPr id="4" name="Slide Number Placeholder 3">
            <a:extLst>
              <a:ext uri="{FF2B5EF4-FFF2-40B4-BE49-F238E27FC236}">
                <a16:creationId xmlns="" xmlns:a16="http://schemas.microsoft.com/office/drawing/2014/main" id="{4AF3425D-45EC-455E-8811-22EA883600F1}"/>
              </a:ext>
            </a:extLst>
          </p:cNvPr>
          <p:cNvSpPr>
            <a:spLocks noGrp="1"/>
          </p:cNvSpPr>
          <p:nvPr>
            <p:ph type="sldNum" sz="quarter" idx="10"/>
          </p:nvPr>
        </p:nvSpPr>
        <p:spPr/>
        <p:txBody>
          <a:bodyPr/>
          <a:lstStyle/>
          <a:p>
            <a:pPr>
              <a:defRPr/>
            </a:pPr>
            <a:fld id="{3209C3FB-4AD6-4B36-A2A7-63E869CCBCB1}" type="slidenum">
              <a:rPr lang="zh-CN" altLang="en-US" smtClean="0"/>
              <a:t>34</a:t>
            </a:fld>
            <a:endParaRPr lang="en-US" altLang="zh-CN"/>
          </a:p>
        </p:txBody>
      </p:sp>
    </p:spTree>
    <p:extLst>
      <p:ext uri="{BB962C8B-B14F-4D97-AF65-F5344CB8AC3E}">
        <p14:creationId xmlns:p14="http://schemas.microsoft.com/office/powerpoint/2010/main" val="28915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673DDF-4070-45BB-A0CE-016427A4154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可解释性方法</a:t>
            </a:r>
          </a:p>
          <a:p>
            <a:endParaRPr lang="en-US" dirty="0"/>
          </a:p>
        </p:txBody>
      </p:sp>
      <p:sp>
        <p:nvSpPr>
          <p:cNvPr id="3" name="Content Placeholder 2">
            <a:extLst>
              <a:ext uri="{FF2B5EF4-FFF2-40B4-BE49-F238E27FC236}">
                <a16:creationId xmlns="" xmlns:a16="http://schemas.microsoft.com/office/drawing/2014/main" id="{7E449F2C-9084-480B-A029-19CD1D25AF78}"/>
              </a:ext>
            </a:extLst>
          </p:cNvPr>
          <p:cNvSpPr>
            <a:spLocks noGrp="1"/>
          </p:cNvSpPr>
          <p:nvPr>
            <p:ph idx="1"/>
          </p:nvPr>
        </p:nvSpPr>
        <p:spPr/>
        <p:txBody>
          <a:bodyPr/>
          <a:lstStyle/>
          <a:p>
            <a:r>
              <a:rPr lang="zh-CN" altLang="en-US" dirty="0" smtClean="0">
                <a:cs typeface="Arial" panose="020B0604020202020204" pitchFamily="34" charset="0"/>
              </a:rPr>
              <a:t>部分依赖图</a:t>
            </a:r>
            <a:r>
              <a:rPr lang="en-US" altLang="zh-CN" dirty="0"/>
              <a:t>(PDP)</a:t>
            </a:r>
            <a:r>
              <a:rPr lang="zh-CN" altLang="en-US" dirty="0"/>
              <a:t>；</a:t>
            </a:r>
            <a:endParaRPr lang="zh-CN" altLang="en-US" dirty="0" smtClean="0">
              <a:cs typeface="Arial" panose="020B0604020202020204" pitchFamily="34" charset="0"/>
            </a:endParaRPr>
          </a:p>
          <a:p>
            <a:r>
              <a:rPr lang="zh-CN" altLang="en-US" dirty="0" smtClean="0">
                <a:cs typeface="Arial" panose="020B0604020202020204" pitchFamily="34" charset="0"/>
              </a:rPr>
              <a:t>个体条件期望</a:t>
            </a:r>
            <a:r>
              <a:rPr lang="en-US" altLang="zh-CN" dirty="0"/>
              <a:t>(ICE)</a:t>
            </a:r>
            <a:endParaRPr lang="zh-CN" altLang="en-US" dirty="0">
              <a:cs typeface="Arial" panose="020B0604020202020204" pitchFamily="34" charset="0"/>
            </a:endParaRPr>
          </a:p>
          <a:p>
            <a:r>
              <a:rPr lang="zh-CN" altLang="en-US" dirty="0">
                <a:cs typeface="Arial" panose="020B0604020202020204" pitchFamily="34" charset="0"/>
              </a:rPr>
              <a:t>置换特征重要性</a:t>
            </a:r>
          </a:p>
          <a:p>
            <a:r>
              <a:rPr lang="zh-CN" altLang="en-US" dirty="0">
                <a:cs typeface="Arial" panose="020B0604020202020204" pitchFamily="34" charset="0"/>
              </a:rPr>
              <a:t>全局代理模型</a:t>
            </a:r>
          </a:p>
          <a:p>
            <a:r>
              <a:rPr lang="zh-CN" altLang="en-US" dirty="0">
                <a:cs typeface="Arial" panose="020B0604020202020204" pitchFamily="34" charset="0"/>
              </a:rPr>
              <a:t>局部代理</a:t>
            </a:r>
            <a:r>
              <a:rPr lang="zh-CN" altLang="en-US" dirty="0" smtClean="0">
                <a:cs typeface="Arial" panose="020B0604020202020204" pitchFamily="34" charset="0"/>
              </a:rPr>
              <a:t>模型</a:t>
            </a:r>
            <a:r>
              <a:rPr lang="en-US" altLang="zh-CN" dirty="0"/>
              <a:t>(ICE)</a:t>
            </a:r>
            <a:endParaRPr lang="zh-CN" altLang="en-US" dirty="0">
              <a:cs typeface="Arial" panose="020B0604020202020204" pitchFamily="34" charset="0"/>
            </a:endParaRPr>
          </a:p>
          <a:p>
            <a:r>
              <a:rPr lang="en-US" altLang="zh-CN" dirty="0">
                <a:cs typeface="Arial" panose="020B0604020202020204" pitchFamily="34" charset="0"/>
              </a:rPr>
              <a:t>Shapley </a:t>
            </a:r>
            <a:r>
              <a:rPr lang="zh-CN" altLang="en-US" dirty="0" smtClean="0">
                <a:cs typeface="Arial" panose="020B0604020202020204" pitchFamily="34" charset="0"/>
              </a:rPr>
              <a:t>值</a:t>
            </a:r>
            <a:r>
              <a:rPr lang="en-US" altLang="zh-CN" dirty="0"/>
              <a:t>(SHAP)</a:t>
            </a:r>
            <a:endParaRPr lang="en-US" dirty="0"/>
          </a:p>
        </p:txBody>
      </p:sp>
      <p:sp>
        <p:nvSpPr>
          <p:cNvPr id="4" name="Slide Number Placeholder 3">
            <a:extLst>
              <a:ext uri="{FF2B5EF4-FFF2-40B4-BE49-F238E27FC236}">
                <a16:creationId xmlns="" xmlns:a16="http://schemas.microsoft.com/office/drawing/2014/main" id="{96C12512-DF48-4617-BA28-B640122C0EF2}"/>
              </a:ext>
            </a:extLst>
          </p:cNvPr>
          <p:cNvSpPr>
            <a:spLocks noGrp="1"/>
          </p:cNvSpPr>
          <p:nvPr>
            <p:ph type="sldNum" sz="quarter" idx="10"/>
          </p:nvPr>
        </p:nvSpPr>
        <p:spPr/>
        <p:txBody>
          <a:bodyPr/>
          <a:lstStyle/>
          <a:p>
            <a:pPr>
              <a:defRPr/>
            </a:pPr>
            <a:fld id="{3209C3FB-4AD6-4B36-A2A7-63E869CCBCB1}" type="slidenum">
              <a:rPr lang="zh-CN" altLang="en-US" smtClean="0"/>
              <a:t>35</a:t>
            </a:fld>
            <a:endParaRPr lang="en-US" altLang="zh-CN"/>
          </a:p>
        </p:txBody>
      </p:sp>
    </p:spTree>
    <p:extLst>
      <p:ext uri="{BB962C8B-B14F-4D97-AF65-F5344CB8AC3E}">
        <p14:creationId xmlns:p14="http://schemas.microsoft.com/office/powerpoint/2010/main" val="43566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582AC2-5425-47C1-87E4-948248671EE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无监督学习</a:t>
            </a:r>
          </a:p>
          <a:p>
            <a:endParaRPr lang="en-US" dirty="0"/>
          </a:p>
        </p:txBody>
      </p:sp>
      <p:sp>
        <p:nvSpPr>
          <p:cNvPr id="3" name="Content Placeholder 2">
            <a:extLst>
              <a:ext uri="{FF2B5EF4-FFF2-40B4-BE49-F238E27FC236}">
                <a16:creationId xmlns="" xmlns:a16="http://schemas.microsoft.com/office/drawing/2014/main" id="{33D95714-E3BF-439D-9C27-261BC93FF584}"/>
              </a:ext>
            </a:extLst>
          </p:cNvPr>
          <p:cNvSpPr>
            <a:spLocks noGrp="1"/>
          </p:cNvSpPr>
          <p:nvPr>
            <p:ph idx="1"/>
          </p:nvPr>
        </p:nvSpPr>
        <p:spPr/>
        <p:txBody>
          <a:bodyPr/>
          <a:lstStyle/>
          <a:p>
            <a:r>
              <a:rPr lang="zh-CN" altLang="en-US" dirty="0">
                <a:cs typeface="Arial" panose="020B0604020202020204" pitchFamily="34" charset="0"/>
              </a:rPr>
              <a:t>什么是无监督学习</a:t>
            </a:r>
          </a:p>
          <a:p>
            <a:r>
              <a:rPr lang="zh-CN" altLang="en-US" dirty="0">
                <a:cs typeface="Arial" panose="020B0604020202020204" pitchFamily="34" charset="0"/>
              </a:rPr>
              <a:t>为什么使用无监督学习</a:t>
            </a:r>
          </a:p>
          <a:p>
            <a:r>
              <a:rPr lang="zh-CN" altLang="en-US" dirty="0">
                <a:cs typeface="Arial" panose="020B0604020202020204" pitchFamily="34" charset="0"/>
              </a:rPr>
              <a:t>无监督学习基础</a:t>
            </a:r>
          </a:p>
          <a:p>
            <a:r>
              <a:rPr lang="zh-CN" altLang="en-US" dirty="0">
                <a:cs typeface="Arial" panose="020B0604020202020204" pitchFamily="34" charset="0"/>
              </a:rPr>
              <a:t>应用</a:t>
            </a:r>
          </a:p>
          <a:p>
            <a:r>
              <a:rPr lang="zh-CN" altLang="en-US" dirty="0">
                <a:cs typeface="Arial" panose="020B0604020202020204" pitchFamily="34" charset="0"/>
              </a:rPr>
              <a:t>常见问题解答</a:t>
            </a:r>
            <a:br>
              <a:rPr lang="zh-CN" altLang="en-US" dirty="0">
                <a:cs typeface="Arial" panose="020B0604020202020204" pitchFamily="34" charset="0"/>
              </a:rPr>
            </a:br>
            <a:r>
              <a:rPr lang="zh-CN" altLang="en-US" dirty="0">
                <a:cs typeface="Arial" panose="020B0604020202020204" pitchFamily="34" charset="0"/>
              </a:rPr>
              <a:t>参考文献</a:t>
            </a:r>
            <a:endParaRPr lang="en-US" dirty="0"/>
          </a:p>
        </p:txBody>
      </p:sp>
      <p:sp>
        <p:nvSpPr>
          <p:cNvPr id="4" name="Slide Number Placeholder 3">
            <a:extLst>
              <a:ext uri="{FF2B5EF4-FFF2-40B4-BE49-F238E27FC236}">
                <a16:creationId xmlns="" xmlns:a16="http://schemas.microsoft.com/office/drawing/2014/main" id="{AE80D336-1AFF-4236-B8C3-319F1E6B4666}"/>
              </a:ext>
            </a:extLst>
          </p:cNvPr>
          <p:cNvSpPr>
            <a:spLocks noGrp="1"/>
          </p:cNvSpPr>
          <p:nvPr>
            <p:ph type="sldNum" sz="quarter" idx="10"/>
          </p:nvPr>
        </p:nvSpPr>
        <p:spPr/>
        <p:txBody>
          <a:bodyPr/>
          <a:lstStyle/>
          <a:p>
            <a:pPr>
              <a:defRPr/>
            </a:pPr>
            <a:fld id="{3209C3FB-4AD6-4B36-A2A7-63E869CCBCB1}" type="slidenum">
              <a:rPr lang="zh-CN" altLang="en-US" smtClean="0"/>
              <a:t>36</a:t>
            </a:fld>
            <a:endParaRPr lang="en-US" altLang="zh-CN"/>
          </a:p>
        </p:txBody>
      </p:sp>
    </p:spTree>
    <p:extLst>
      <p:ext uri="{BB962C8B-B14F-4D97-AF65-F5344CB8AC3E}">
        <p14:creationId xmlns:p14="http://schemas.microsoft.com/office/powerpoint/2010/main" val="357849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42E807-9166-4FC5-8EFE-92164E6E606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机器学习</a:t>
            </a:r>
          </a:p>
          <a:p>
            <a:endParaRPr lang="en-US" dirty="0"/>
          </a:p>
        </p:txBody>
      </p:sp>
      <p:sp>
        <p:nvSpPr>
          <p:cNvPr id="3" name="Content Placeholder 2">
            <a:extLst>
              <a:ext uri="{FF2B5EF4-FFF2-40B4-BE49-F238E27FC236}">
                <a16:creationId xmlns="" xmlns:a16="http://schemas.microsoft.com/office/drawing/2014/main" id="{277562F7-93E6-4FA2-A9F8-A085FB49F53B}"/>
              </a:ext>
            </a:extLst>
          </p:cNvPr>
          <p:cNvSpPr>
            <a:spLocks noGrp="1"/>
          </p:cNvSpPr>
          <p:nvPr>
            <p:ph idx="1"/>
          </p:nvPr>
        </p:nvSpPr>
        <p:spPr/>
        <p:txBody>
          <a:bodyPr/>
          <a:lstStyle/>
          <a:p>
            <a:r>
              <a:rPr lang="zh-CN" altLang="en-US" dirty="0">
                <a:cs typeface="Arial" panose="020B0604020202020204" pitchFamily="34" charset="0"/>
              </a:rPr>
              <a:t>无监督学习</a:t>
            </a:r>
            <a:br>
              <a:rPr lang="zh-CN" altLang="en-US" dirty="0">
                <a:cs typeface="Arial" panose="020B0604020202020204" pitchFamily="34" charset="0"/>
              </a:rPr>
            </a:br>
            <a:r>
              <a:rPr lang="zh-CN" altLang="en-US" dirty="0">
                <a:cs typeface="Arial" panose="020B0604020202020204" pitchFamily="34" charset="0"/>
              </a:rPr>
              <a:t>监督学习</a:t>
            </a:r>
            <a:br>
              <a:rPr lang="zh-CN" altLang="en-US" dirty="0">
                <a:cs typeface="Arial" panose="020B0604020202020204" pitchFamily="34" charset="0"/>
              </a:rPr>
            </a:br>
            <a:r>
              <a:rPr lang="zh-CN" altLang="en-US" dirty="0">
                <a:cs typeface="Arial" panose="020B0604020202020204" pitchFamily="34" charset="0"/>
              </a:rPr>
              <a:t>强化学习</a:t>
            </a:r>
            <a:endParaRPr lang="en-US" dirty="0"/>
          </a:p>
        </p:txBody>
      </p:sp>
      <p:sp>
        <p:nvSpPr>
          <p:cNvPr id="4" name="Slide Number Placeholder 3">
            <a:extLst>
              <a:ext uri="{FF2B5EF4-FFF2-40B4-BE49-F238E27FC236}">
                <a16:creationId xmlns="" xmlns:a16="http://schemas.microsoft.com/office/drawing/2014/main" id="{42128405-4AD6-472C-934B-21768735C62A}"/>
              </a:ext>
            </a:extLst>
          </p:cNvPr>
          <p:cNvSpPr>
            <a:spLocks noGrp="1"/>
          </p:cNvSpPr>
          <p:nvPr>
            <p:ph type="sldNum" sz="quarter" idx="10"/>
          </p:nvPr>
        </p:nvSpPr>
        <p:spPr/>
        <p:txBody>
          <a:bodyPr/>
          <a:lstStyle/>
          <a:p>
            <a:pPr>
              <a:defRPr/>
            </a:pPr>
            <a:fld id="{3209C3FB-4AD6-4B36-A2A7-63E869CCBCB1}" type="slidenum">
              <a:rPr lang="zh-CN" altLang="en-US" smtClean="0"/>
              <a:t>37</a:t>
            </a:fld>
            <a:endParaRPr lang="en-US" altLang="zh-CN"/>
          </a:p>
        </p:txBody>
      </p:sp>
      <p:pic>
        <p:nvPicPr>
          <p:cNvPr id="5" name="图片 4"/>
          <p:cNvPicPr>
            <a:picLocks noChangeAspect="1"/>
          </p:cNvPicPr>
          <p:nvPr/>
        </p:nvPicPr>
        <p:blipFill>
          <a:blip r:embed="rId2"/>
          <a:stretch>
            <a:fillRect/>
          </a:stretch>
        </p:blipFill>
        <p:spPr>
          <a:xfrm>
            <a:off x="1902279" y="1187449"/>
            <a:ext cx="6805542" cy="3780857"/>
          </a:xfrm>
          <a:prstGeom prst="rect">
            <a:avLst/>
          </a:prstGeom>
        </p:spPr>
      </p:pic>
    </p:spTree>
    <p:extLst>
      <p:ext uri="{BB962C8B-B14F-4D97-AF65-F5344CB8AC3E}">
        <p14:creationId xmlns:p14="http://schemas.microsoft.com/office/powerpoint/2010/main" val="162421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BBED1C-0DE7-4F10-8D30-5566D30A9A27}"/>
              </a:ext>
            </a:extLst>
          </p:cNvPr>
          <p:cNvSpPr>
            <a:spLocks noGrp="1"/>
          </p:cNvSpPr>
          <p:nvPr>
            <p:ph type="title"/>
          </p:nvPr>
        </p:nvSpPr>
        <p:spPr/>
        <p:txBody>
          <a:bodyPr/>
          <a:lstStyle/>
          <a:p>
            <a:r>
              <a:rPr lang="en-US" altLang="zh-CN" sz="2800" i="0" kern="1200" dirty="0">
                <a:solidFill>
                  <a:schemeClr val="tx1"/>
                </a:solidFill>
                <a:effectLst/>
              </a:rPr>
              <a:t>1 </a:t>
            </a:r>
            <a:r>
              <a:rPr lang="zh-CN" altLang="en-US" sz="2800" i="0" kern="1200" dirty="0">
                <a:solidFill>
                  <a:schemeClr val="tx1"/>
                </a:solidFill>
                <a:effectLst/>
              </a:rPr>
              <a:t>什么是无监督学习</a:t>
            </a:r>
          </a:p>
          <a:p>
            <a:endParaRPr lang="en-US" dirty="0"/>
          </a:p>
        </p:txBody>
      </p:sp>
      <p:sp>
        <p:nvSpPr>
          <p:cNvPr id="3" name="Content Placeholder 2">
            <a:extLst>
              <a:ext uri="{FF2B5EF4-FFF2-40B4-BE49-F238E27FC236}">
                <a16:creationId xmlns="" xmlns:a16="http://schemas.microsoft.com/office/drawing/2014/main" id="{431FC927-C8B4-40D4-BD8D-10D2F056D5F9}"/>
              </a:ext>
            </a:extLst>
          </p:cNvPr>
          <p:cNvSpPr>
            <a:spLocks noGrp="1"/>
          </p:cNvSpPr>
          <p:nvPr>
            <p:ph idx="1"/>
          </p:nvPr>
        </p:nvSpPr>
        <p:spPr/>
        <p:txBody>
          <a:bodyPr/>
          <a:lstStyle/>
          <a:p>
            <a:r>
              <a:rPr lang="zh-CN" altLang="en-US" dirty="0">
                <a:cs typeface="Arial" panose="020B0604020202020204" pitchFamily="34" charset="0"/>
              </a:rPr>
              <a:t>无监督学习是一组处理</a:t>
            </a:r>
            <a:r>
              <a:rPr lang="en-US" altLang="zh-CN" dirty="0">
                <a:cs typeface="Arial" panose="020B0604020202020204" pitchFamily="34" charset="0"/>
              </a:rPr>
              <a:t>"</a:t>
            </a:r>
            <a:r>
              <a:rPr lang="zh-CN" altLang="en-US" dirty="0">
                <a:cs typeface="Arial" panose="020B0604020202020204" pitchFamily="34" charset="0"/>
              </a:rPr>
              <a:t>无真实标签</a:t>
            </a:r>
            <a:r>
              <a:rPr lang="en-US" altLang="zh-CN" dirty="0">
                <a:cs typeface="Arial" panose="020B0604020202020204" pitchFamily="34" charset="0"/>
              </a:rPr>
              <a:t>"</a:t>
            </a:r>
            <a:r>
              <a:rPr lang="zh-CN" altLang="en-US" dirty="0">
                <a:cs typeface="Arial" panose="020B0604020202020204" pitchFamily="34" charset="0"/>
              </a:rPr>
              <a:t>数据的机器学习算法。</a:t>
            </a:r>
          </a:p>
          <a:p>
            <a:r>
              <a:rPr lang="zh-CN" altLang="en-US" dirty="0">
                <a:cs typeface="Arial" panose="020B0604020202020204" pitchFamily="34" charset="0"/>
              </a:rPr>
              <a:t>无监督学习旨在发现输入数据中的隐藏模式或内在结构。无监督学习可以分为两类问题：</a:t>
            </a:r>
          </a:p>
          <a:p>
            <a:r>
              <a:rPr lang="zh-CN" altLang="en-US" dirty="0">
                <a:cs typeface="Arial" panose="020B0604020202020204" pitchFamily="34" charset="0"/>
              </a:rPr>
              <a:t>聚类：聚类问题是您希望发现数据中固有的分组。</a:t>
            </a:r>
          </a:p>
          <a:p>
            <a:r>
              <a:rPr lang="zh-CN" altLang="en-US" dirty="0">
                <a:cs typeface="Arial" panose="020B0604020202020204" pitchFamily="34" charset="0"/>
              </a:rPr>
              <a:t>关联：关联规则学习问题是您希望发现描述大部分数据的规则。</a:t>
            </a:r>
            <a:endParaRPr lang="en-US" dirty="0"/>
          </a:p>
        </p:txBody>
      </p:sp>
      <p:sp>
        <p:nvSpPr>
          <p:cNvPr id="4" name="Slide Number Placeholder 3">
            <a:extLst>
              <a:ext uri="{FF2B5EF4-FFF2-40B4-BE49-F238E27FC236}">
                <a16:creationId xmlns="" xmlns:a16="http://schemas.microsoft.com/office/drawing/2014/main" id="{AFE168D4-F6DB-4799-96C2-DA2376343982}"/>
              </a:ext>
            </a:extLst>
          </p:cNvPr>
          <p:cNvSpPr>
            <a:spLocks noGrp="1"/>
          </p:cNvSpPr>
          <p:nvPr>
            <p:ph type="sldNum" sz="quarter" idx="10"/>
          </p:nvPr>
        </p:nvSpPr>
        <p:spPr/>
        <p:txBody>
          <a:bodyPr/>
          <a:lstStyle/>
          <a:p>
            <a:pPr>
              <a:defRPr/>
            </a:pPr>
            <a:fld id="{3209C3FB-4AD6-4B36-A2A7-63E869CCBCB1}" type="slidenum">
              <a:rPr lang="zh-CN" altLang="en-US" smtClean="0"/>
              <a:t>38</a:t>
            </a:fld>
            <a:endParaRPr lang="en-US" altLang="zh-CN"/>
          </a:p>
        </p:txBody>
      </p:sp>
    </p:spTree>
    <p:extLst>
      <p:ext uri="{BB962C8B-B14F-4D97-AF65-F5344CB8AC3E}">
        <p14:creationId xmlns:p14="http://schemas.microsoft.com/office/powerpoint/2010/main" val="290885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3458A8-343A-445A-A2CC-D15F27A8F22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无监督学习</a:t>
            </a:r>
          </a:p>
          <a:p>
            <a:endParaRPr lang="en-US" dirty="0"/>
          </a:p>
        </p:txBody>
      </p:sp>
      <p:sp>
        <p:nvSpPr>
          <p:cNvPr id="3" name="Content Placeholder 2">
            <a:extLst>
              <a:ext uri="{FF2B5EF4-FFF2-40B4-BE49-F238E27FC236}">
                <a16:creationId xmlns="" xmlns:a16="http://schemas.microsoft.com/office/drawing/2014/main" id="{7A456780-DECF-43EC-97E1-50C6DFF65F08}"/>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10943D2D-FBC3-485D-BF94-6106CAC70545}"/>
              </a:ext>
            </a:extLst>
          </p:cNvPr>
          <p:cNvSpPr>
            <a:spLocks noGrp="1"/>
          </p:cNvSpPr>
          <p:nvPr>
            <p:ph type="sldNum" sz="quarter" idx="10"/>
          </p:nvPr>
        </p:nvSpPr>
        <p:spPr/>
        <p:txBody>
          <a:bodyPr/>
          <a:lstStyle/>
          <a:p>
            <a:pPr>
              <a:defRPr/>
            </a:pPr>
            <a:fld id="{3209C3FB-4AD6-4B36-A2A7-63E869CCBCB1}" type="slidenum">
              <a:rPr lang="zh-CN" altLang="en-US" smtClean="0"/>
              <a:t>39</a:t>
            </a:fld>
            <a:endParaRPr lang="en-US" altLang="zh-CN"/>
          </a:p>
        </p:txBody>
      </p:sp>
      <p:pic>
        <p:nvPicPr>
          <p:cNvPr id="5" name="图片 4"/>
          <p:cNvPicPr>
            <a:picLocks noChangeAspect="1"/>
          </p:cNvPicPr>
          <p:nvPr/>
        </p:nvPicPr>
        <p:blipFill>
          <a:blip r:embed="rId2"/>
          <a:stretch>
            <a:fillRect/>
          </a:stretch>
        </p:blipFill>
        <p:spPr>
          <a:xfrm>
            <a:off x="195337" y="1137705"/>
            <a:ext cx="8688012" cy="3820058"/>
          </a:xfrm>
          <a:prstGeom prst="rect">
            <a:avLst/>
          </a:prstGeom>
        </p:spPr>
      </p:pic>
    </p:spTree>
    <p:extLst>
      <p:ext uri="{BB962C8B-B14F-4D97-AF65-F5344CB8AC3E}">
        <p14:creationId xmlns:p14="http://schemas.microsoft.com/office/powerpoint/2010/main" val="184850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4CDD55-AB42-4D48-8E2F-AD22A97BD247}"/>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章节内容</a:t>
            </a:r>
          </a:p>
          <a:p>
            <a:endParaRPr lang="en-US" dirty="0"/>
          </a:p>
        </p:txBody>
      </p:sp>
      <p:sp>
        <p:nvSpPr>
          <p:cNvPr id="3" name="Content Placeholder 2">
            <a:extLst>
              <a:ext uri="{FF2B5EF4-FFF2-40B4-BE49-F238E27FC236}">
                <a16:creationId xmlns="" xmlns:a16="http://schemas.microsoft.com/office/drawing/2014/main" id="{7FF1CCC6-7FCD-4B22-86EA-034DD7C3EDCF}"/>
              </a:ext>
            </a:extLst>
          </p:cNvPr>
          <p:cNvSpPr>
            <a:spLocks noGrp="1"/>
          </p:cNvSpPr>
          <p:nvPr>
            <p:ph idx="1"/>
          </p:nvPr>
        </p:nvSpPr>
        <p:spPr/>
        <p:txBody>
          <a:bodyPr/>
          <a:lstStyle/>
          <a:p>
            <a:r>
              <a:rPr lang="zh-CN" altLang="en-US" dirty="0">
                <a:cs typeface="Arial" panose="020B0604020202020204" pitchFamily="34" charset="0"/>
              </a:rPr>
              <a:t>什么是机器学习</a:t>
            </a:r>
          </a:p>
          <a:p>
            <a:r>
              <a:rPr lang="zh-CN" altLang="en-US" dirty="0">
                <a:cs typeface="Arial" panose="020B0604020202020204" pitchFamily="34" charset="0"/>
              </a:rPr>
              <a:t>为什么使用机器学习</a:t>
            </a:r>
          </a:p>
          <a:p>
            <a:r>
              <a:rPr lang="zh-CN" altLang="en-US" dirty="0">
                <a:cs typeface="Arial" panose="020B0604020202020204" pitchFamily="34" charset="0"/>
              </a:rPr>
              <a:t>机器学习基础</a:t>
            </a:r>
          </a:p>
          <a:p>
            <a:r>
              <a:rPr lang="zh-CN" altLang="en-US" dirty="0">
                <a:cs typeface="Arial" panose="020B0604020202020204" pitchFamily="34" charset="0"/>
              </a:rPr>
              <a:t>应用</a:t>
            </a:r>
          </a:p>
          <a:p>
            <a:r>
              <a:rPr lang="zh-CN" altLang="en-US" dirty="0">
                <a:cs typeface="Arial" panose="020B0604020202020204" pitchFamily="34" charset="0"/>
              </a:rPr>
              <a:t>可解释性</a:t>
            </a:r>
            <a:endParaRPr lang="en-US" dirty="0"/>
          </a:p>
        </p:txBody>
      </p:sp>
      <p:sp>
        <p:nvSpPr>
          <p:cNvPr id="4" name="Slide Number Placeholder 3">
            <a:extLst>
              <a:ext uri="{FF2B5EF4-FFF2-40B4-BE49-F238E27FC236}">
                <a16:creationId xmlns="" xmlns:a16="http://schemas.microsoft.com/office/drawing/2014/main" id="{72C9A08C-4502-4F0D-96CF-6CFB64185726}"/>
              </a:ext>
            </a:extLst>
          </p:cNvPr>
          <p:cNvSpPr>
            <a:spLocks noGrp="1"/>
          </p:cNvSpPr>
          <p:nvPr>
            <p:ph type="sldNum" sz="quarter" idx="10"/>
          </p:nvPr>
        </p:nvSpPr>
        <p:spPr/>
        <p:txBody>
          <a:bodyPr/>
          <a:lstStyle/>
          <a:p>
            <a:pPr>
              <a:defRPr/>
            </a:pPr>
            <a:fld id="{3209C3FB-4AD6-4B36-A2A7-63E869CCBCB1}" type="slidenum">
              <a:rPr lang="zh-CN" altLang="en-US" smtClean="0"/>
              <a:t>4</a:t>
            </a:fld>
            <a:endParaRPr lang="en-US" altLang="zh-CN"/>
          </a:p>
        </p:txBody>
      </p:sp>
    </p:spTree>
    <p:extLst>
      <p:ext uri="{BB962C8B-B14F-4D97-AF65-F5344CB8AC3E}">
        <p14:creationId xmlns:p14="http://schemas.microsoft.com/office/powerpoint/2010/main" val="55556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D9DA19-A66D-47CB-84CF-F9B66062CFC9}"/>
              </a:ext>
            </a:extLst>
          </p:cNvPr>
          <p:cNvSpPr>
            <a:spLocks noGrp="1"/>
          </p:cNvSpPr>
          <p:nvPr>
            <p:ph type="title"/>
          </p:nvPr>
        </p:nvSpPr>
        <p:spPr/>
        <p:txBody>
          <a:bodyPr/>
          <a:lstStyle/>
          <a:p>
            <a:r>
              <a:rPr lang="en-US" altLang="zh-CN" sz="2800" i="0" kern="1200" dirty="0">
                <a:solidFill>
                  <a:schemeClr val="tx1"/>
                </a:solidFill>
                <a:effectLst/>
              </a:rPr>
              <a:t>2 </a:t>
            </a:r>
            <a:r>
              <a:rPr lang="zh-CN" altLang="en-US" sz="2800" i="0" kern="1200" dirty="0">
                <a:solidFill>
                  <a:schemeClr val="tx1"/>
                </a:solidFill>
                <a:effectLst/>
              </a:rPr>
              <a:t>为什么使用无监督学习</a:t>
            </a:r>
          </a:p>
          <a:p>
            <a:endParaRPr lang="en-US" dirty="0"/>
          </a:p>
        </p:txBody>
      </p:sp>
      <p:sp>
        <p:nvSpPr>
          <p:cNvPr id="3" name="Content Placeholder 2">
            <a:extLst>
              <a:ext uri="{FF2B5EF4-FFF2-40B4-BE49-F238E27FC236}">
                <a16:creationId xmlns="" xmlns:a16="http://schemas.microsoft.com/office/drawing/2014/main" id="{FB2293E0-2392-48AB-8747-CB119F7E5DA2}"/>
              </a:ext>
            </a:extLst>
          </p:cNvPr>
          <p:cNvSpPr>
            <a:spLocks noGrp="1"/>
          </p:cNvSpPr>
          <p:nvPr>
            <p:ph idx="1"/>
          </p:nvPr>
        </p:nvSpPr>
        <p:spPr/>
        <p:txBody>
          <a:bodyPr/>
          <a:lstStyle/>
          <a:p>
            <a:r>
              <a:rPr lang="zh-CN" altLang="en-US" dirty="0">
                <a:cs typeface="Arial" panose="020B0604020202020204" pitchFamily="34" charset="0"/>
              </a:rPr>
              <a:t>无监督学习通过模式识别发现数据中各种未知模式。</a:t>
            </a:r>
          </a:p>
          <a:p>
            <a:r>
              <a:rPr lang="zh-CN" altLang="en-US" dirty="0">
                <a:cs typeface="Arial" panose="020B0604020202020204" pitchFamily="34" charset="0"/>
              </a:rPr>
              <a:t>它实时进行，因此所有输入数据在学习者在场时进行分析和标记。</a:t>
            </a:r>
          </a:p>
          <a:p>
            <a:r>
              <a:rPr lang="zh-CN" altLang="en-US" dirty="0">
                <a:cs typeface="Arial" panose="020B0604020202020204" pitchFamily="34" charset="0"/>
              </a:rPr>
              <a:t>无监督方法有助于搜索可用于分类的特征。</a:t>
            </a:r>
            <a:endParaRPr lang="en-US" dirty="0"/>
          </a:p>
        </p:txBody>
      </p:sp>
      <p:sp>
        <p:nvSpPr>
          <p:cNvPr id="4" name="Slide Number Placeholder 3">
            <a:extLst>
              <a:ext uri="{FF2B5EF4-FFF2-40B4-BE49-F238E27FC236}">
                <a16:creationId xmlns="" xmlns:a16="http://schemas.microsoft.com/office/drawing/2014/main" id="{414147DD-B5C1-446B-9F20-EF7F84B3431A}"/>
              </a:ext>
            </a:extLst>
          </p:cNvPr>
          <p:cNvSpPr>
            <a:spLocks noGrp="1"/>
          </p:cNvSpPr>
          <p:nvPr>
            <p:ph type="sldNum" sz="quarter" idx="10"/>
          </p:nvPr>
        </p:nvSpPr>
        <p:spPr/>
        <p:txBody>
          <a:bodyPr/>
          <a:lstStyle/>
          <a:p>
            <a:pPr>
              <a:defRPr/>
            </a:pPr>
            <a:fld id="{3209C3FB-4AD6-4B36-A2A7-63E869CCBCB1}" type="slidenum">
              <a:rPr lang="zh-CN" altLang="en-US" smtClean="0"/>
              <a:t>40</a:t>
            </a:fld>
            <a:endParaRPr lang="en-US" altLang="zh-CN"/>
          </a:p>
        </p:txBody>
      </p:sp>
    </p:spTree>
    <p:extLst>
      <p:ext uri="{BB962C8B-B14F-4D97-AF65-F5344CB8AC3E}">
        <p14:creationId xmlns:p14="http://schemas.microsoft.com/office/powerpoint/2010/main" val="295157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604076-0A19-41BC-B3EE-E03990CAD054}"/>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3 </a:t>
            </a:r>
            <a:r>
              <a:rPr lang="zh-CN" altLang="en-US" sz="2800" b="1" kern="1200" dirty="0">
                <a:solidFill>
                  <a:schemeClr val="tx1"/>
                </a:solidFill>
                <a:effectLst/>
                <a:latin typeface="Calibri" panose="020F0502020204030204" pitchFamily="34" charset="0"/>
                <a:ea typeface="+mj-ea"/>
                <a:cs typeface="Arial" panose="020B0604020202020204" pitchFamily="34" charset="0"/>
              </a:rPr>
              <a:t>无监督学习基础</a:t>
            </a:r>
          </a:p>
          <a:p>
            <a:endParaRPr lang="en-US" dirty="0"/>
          </a:p>
        </p:txBody>
      </p:sp>
      <p:sp>
        <p:nvSpPr>
          <p:cNvPr id="3" name="Content Placeholder 2">
            <a:extLst>
              <a:ext uri="{FF2B5EF4-FFF2-40B4-BE49-F238E27FC236}">
                <a16:creationId xmlns="" xmlns:a16="http://schemas.microsoft.com/office/drawing/2014/main" id="{11F79E5A-64E0-438E-85B8-2740A60C137B}"/>
              </a:ext>
            </a:extLst>
          </p:cNvPr>
          <p:cNvSpPr>
            <a:spLocks noGrp="1"/>
          </p:cNvSpPr>
          <p:nvPr>
            <p:ph idx="1"/>
          </p:nvPr>
        </p:nvSpPr>
        <p:spPr/>
        <p:txBody>
          <a:bodyPr/>
          <a:lstStyle/>
          <a:p>
            <a:r>
              <a:rPr lang="zh-CN" altLang="en-US" dirty="0">
                <a:cs typeface="Arial" panose="020B0604020202020204" pitchFamily="34" charset="0"/>
              </a:rPr>
              <a:t>在聚类分析中，</a:t>
            </a:r>
            <a:r>
              <a:rPr lang="zh-CN" altLang="en-US" b="1" dirty="0">
                <a:cs typeface="Arial" panose="020B0604020202020204" pitchFamily="34" charset="0"/>
              </a:rPr>
              <a:t>数据</a:t>
            </a:r>
            <a:r>
              <a:rPr lang="zh-CN" altLang="en-US" dirty="0">
                <a:cs typeface="Arial" panose="020B0604020202020204" pitchFamily="34" charset="0"/>
              </a:rPr>
              <a:t>根据某种</a:t>
            </a:r>
            <a:r>
              <a:rPr lang="zh-CN" altLang="en-US" b="1" dirty="0">
                <a:cs typeface="Arial" panose="020B0604020202020204" pitchFamily="34" charset="0"/>
              </a:rPr>
              <a:t>相似性度量</a:t>
            </a:r>
            <a:r>
              <a:rPr lang="zh-CN" altLang="en-US" dirty="0">
                <a:cs typeface="Arial" panose="020B0604020202020204" pitchFamily="34" charset="0"/>
              </a:rPr>
              <a:t>或</a:t>
            </a:r>
            <a:r>
              <a:rPr lang="zh-CN" altLang="en-US" b="1" dirty="0">
                <a:cs typeface="Arial" panose="020B0604020202020204" pitchFamily="34" charset="0"/>
              </a:rPr>
              <a:t>共享特征</a:t>
            </a:r>
            <a:r>
              <a:rPr lang="zh-CN" altLang="en-US" dirty="0">
                <a:cs typeface="Arial" panose="020B0604020202020204" pitchFamily="34" charset="0"/>
              </a:rPr>
              <a:t>被划分为组。</a:t>
            </a:r>
            <a:br>
              <a:rPr lang="zh-CN" altLang="en-US" dirty="0">
                <a:cs typeface="Arial" panose="020B0604020202020204" pitchFamily="34" charset="0"/>
              </a:rPr>
            </a:br>
            <a:r>
              <a:rPr lang="zh-CN" altLang="en-US" dirty="0">
                <a:cs typeface="Arial" panose="020B0604020202020204" pitchFamily="34" charset="0"/>
              </a:rPr>
              <a:t>形成的簇使得同一簇中的对象非常相似，而不同簇中的对象非常不同。</a:t>
            </a:r>
            <a:br>
              <a:rPr lang="zh-CN" altLang="en-US" dirty="0">
                <a:cs typeface="Arial" panose="020B0604020202020204" pitchFamily="34" charset="0"/>
              </a:rPr>
            </a:br>
            <a:r>
              <a:rPr lang="zh-CN" altLang="en-US" dirty="0">
                <a:cs typeface="Arial" panose="020B0604020202020204" pitchFamily="34" charset="0"/>
              </a:rPr>
              <a:t>聚类算法分为两大类：</a:t>
            </a:r>
          </a:p>
          <a:p>
            <a:r>
              <a:rPr lang="zh-CN" altLang="en-US" b="1" dirty="0">
                <a:cs typeface="Arial" panose="020B0604020202020204" pitchFamily="34" charset="0"/>
              </a:rPr>
              <a:t>硬</a:t>
            </a:r>
            <a:r>
              <a:rPr lang="zh-CN" altLang="en-US" dirty="0">
                <a:cs typeface="Arial" panose="020B0604020202020204" pitchFamily="34" charset="0"/>
              </a:rPr>
              <a:t>聚类，其中每个数据点仅属于一个簇</a:t>
            </a:r>
          </a:p>
          <a:p>
            <a:r>
              <a:rPr lang="zh-CN" altLang="en-US" b="1" dirty="0">
                <a:cs typeface="Arial" panose="020B0604020202020204" pitchFamily="34" charset="0"/>
              </a:rPr>
              <a:t>软</a:t>
            </a:r>
            <a:r>
              <a:rPr lang="zh-CN" altLang="en-US" dirty="0">
                <a:cs typeface="Arial" panose="020B0604020202020204" pitchFamily="34" charset="0"/>
              </a:rPr>
              <a:t>聚类，其中每个数据点可以属于多个簇</a:t>
            </a:r>
            <a:endParaRPr lang="en-US" dirty="0"/>
          </a:p>
        </p:txBody>
      </p:sp>
      <p:sp>
        <p:nvSpPr>
          <p:cNvPr id="4" name="Slide Number Placeholder 3">
            <a:extLst>
              <a:ext uri="{FF2B5EF4-FFF2-40B4-BE49-F238E27FC236}">
                <a16:creationId xmlns="" xmlns:a16="http://schemas.microsoft.com/office/drawing/2014/main" id="{328C3628-72CC-42E2-9850-014A554CF25A}"/>
              </a:ext>
            </a:extLst>
          </p:cNvPr>
          <p:cNvSpPr>
            <a:spLocks noGrp="1"/>
          </p:cNvSpPr>
          <p:nvPr>
            <p:ph type="sldNum" sz="quarter" idx="10"/>
          </p:nvPr>
        </p:nvSpPr>
        <p:spPr/>
        <p:txBody>
          <a:bodyPr/>
          <a:lstStyle/>
          <a:p>
            <a:pPr>
              <a:defRPr/>
            </a:pPr>
            <a:fld id="{3209C3FB-4AD6-4B36-A2A7-63E869CCBCB1}" type="slidenum">
              <a:rPr lang="zh-CN" altLang="en-US" smtClean="0"/>
              <a:t>41</a:t>
            </a:fld>
            <a:endParaRPr lang="en-US" altLang="zh-CN"/>
          </a:p>
        </p:txBody>
      </p:sp>
    </p:spTree>
    <p:extLst>
      <p:ext uri="{BB962C8B-B14F-4D97-AF65-F5344CB8AC3E}">
        <p14:creationId xmlns:p14="http://schemas.microsoft.com/office/powerpoint/2010/main" val="21959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23D5CE-A9D0-4867-BC20-6220BF65B886}"/>
              </a:ext>
            </a:extLst>
          </p:cNvPr>
          <p:cNvSpPr>
            <a:spLocks noGrp="1"/>
          </p:cNvSpPr>
          <p:nvPr>
            <p:ph type="title"/>
          </p:nvPr>
        </p:nvSpPr>
        <p:spPr/>
        <p:txBody>
          <a:bodyPr/>
          <a:lstStyle/>
          <a:p>
            <a:r>
              <a:rPr lang="zh-CN" altLang="en-US" sz="2800" i="0" kern="1200" dirty="0">
                <a:solidFill>
                  <a:schemeClr val="tx1"/>
                </a:solidFill>
                <a:effectLst/>
                <a:latin typeface="Calibri" panose="020F0502020204030204" pitchFamily="34" charset="0"/>
                <a:ea typeface="+mj-ea"/>
                <a:cs typeface="Arial" panose="020B0604020202020204" pitchFamily="34" charset="0"/>
              </a:rPr>
              <a:t>如果您还不知道数据可能如何分组</a:t>
            </a:r>
            <a:r>
              <a:rPr lang="zh-CN" altLang="en-US" sz="2800"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157C6979-2EC8-445D-AECE-4F700DDAA651}"/>
              </a:ext>
            </a:extLst>
          </p:cNvPr>
          <p:cNvSpPr>
            <a:spLocks noGrp="1"/>
          </p:cNvSpPr>
          <p:nvPr>
            <p:ph idx="1"/>
          </p:nvPr>
        </p:nvSpPr>
        <p:spPr/>
        <p:txBody>
          <a:bodyPr/>
          <a:lstStyle/>
          <a:p>
            <a:r>
              <a:rPr lang="zh-CN" altLang="en-US" dirty="0">
                <a:cs typeface="Arial" panose="020B0604020202020204" pitchFamily="34" charset="0"/>
              </a:rPr>
              <a:t>使用自组织特征图或层次聚类来寻找数据中可能的结构。</a:t>
            </a:r>
          </a:p>
          <a:p>
            <a:r>
              <a:rPr lang="zh-CN" altLang="en-US" dirty="0">
                <a:cs typeface="Arial" panose="020B0604020202020204" pitchFamily="34" charset="0"/>
              </a:rPr>
              <a:t>使用聚类评估来寻找给定聚类算法的</a:t>
            </a:r>
            <a:r>
              <a:rPr lang="en-US" altLang="zh-CN" dirty="0">
                <a:cs typeface="Arial" panose="020B0604020202020204" pitchFamily="34" charset="0"/>
              </a:rPr>
              <a:t>"</a:t>
            </a:r>
            <a:r>
              <a:rPr lang="zh-CN" altLang="en-US" dirty="0">
                <a:cs typeface="Arial" panose="020B0604020202020204" pitchFamily="34" charset="0"/>
              </a:rPr>
              <a:t>最佳</a:t>
            </a:r>
            <a:r>
              <a:rPr lang="en-US" altLang="zh-CN" dirty="0">
                <a:cs typeface="Arial" panose="020B0604020202020204" pitchFamily="34" charset="0"/>
              </a:rPr>
              <a:t>"</a:t>
            </a:r>
            <a:r>
              <a:rPr lang="zh-CN" altLang="en-US" dirty="0">
                <a:cs typeface="Arial" panose="020B0604020202020204" pitchFamily="34" charset="0"/>
              </a:rPr>
              <a:t>组数。</a:t>
            </a:r>
          </a:p>
          <a:p>
            <a:endParaRPr lang="en-US" dirty="0"/>
          </a:p>
        </p:txBody>
      </p:sp>
      <p:sp>
        <p:nvSpPr>
          <p:cNvPr id="4" name="Slide Number Placeholder 3">
            <a:extLst>
              <a:ext uri="{FF2B5EF4-FFF2-40B4-BE49-F238E27FC236}">
                <a16:creationId xmlns="" xmlns:a16="http://schemas.microsoft.com/office/drawing/2014/main" id="{CAD59BC5-A086-4246-B796-4BD6065FB226}"/>
              </a:ext>
            </a:extLst>
          </p:cNvPr>
          <p:cNvSpPr>
            <a:spLocks noGrp="1"/>
          </p:cNvSpPr>
          <p:nvPr>
            <p:ph type="sldNum" sz="quarter" idx="10"/>
          </p:nvPr>
        </p:nvSpPr>
        <p:spPr/>
        <p:txBody>
          <a:bodyPr/>
          <a:lstStyle/>
          <a:p>
            <a:pPr>
              <a:defRPr/>
            </a:pPr>
            <a:fld id="{3209C3FB-4AD6-4B36-A2A7-63E869CCBCB1}" type="slidenum">
              <a:rPr lang="zh-CN" altLang="en-US" smtClean="0"/>
              <a:t>42</a:t>
            </a:fld>
            <a:endParaRPr lang="en-US" altLang="zh-CN"/>
          </a:p>
        </p:txBody>
      </p:sp>
    </p:spTree>
    <p:extLst>
      <p:ext uri="{BB962C8B-B14F-4D97-AF65-F5344CB8AC3E}">
        <p14:creationId xmlns:p14="http://schemas.microsoft.com/office/powerpoint/2010/main" val="7775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7DC351-2265-46C7-B375-11E5169A942D}"/>
              </a:ext>
            </a:extLst>
          </p:cNvPr>
          <p:cNvSpPr>
            <a:spLocks noGrp="1"/>
          </p:cNvSpPr>
          <p:nvPr>
            <p:ph type="title"/>
          </p:nvPr>
        </p:nvSpPr>
        <p:spPr/>
        <p:txBody>
          <a:bodyPr/>
          <a:lstStyle/>
          <a:p>
            <a:r>
              <a:rPr lang="zh-CN" altLang="en-US" sz="2800" i="0" kern="1200" dirty="0">
                <a:solidFill>
                  <a:schemeClr val="tx1"/>
                </a:solidFill>
                <a:effectLst/>
              </a:rPr>
              <a:t>硬聚类算法</a:t>
            </a:r>
          </a:p>
          <a:p>
            <a:endParaRPr lang="en-US" dirty="0"/>
          </a:p>
        </p:txBody>
      </p:sp>
      <p:sp>
        <p:nvSpPr>
          <p:cNvPr id="3" name="Content Placeholder 2">
            <a:extLst>
              <a:ext uri="{FF2B5EF4-FFF2-40B4-BE49-F238E27FC236}">
                <a16:creationId xmlns="" xmlns:a16="http://schemas.microsoft.com/office/drawing/2014/main" id="{25848F1B-8F59-4828-8FF9-03BD50AA3EF0}"/>
              </a:ext>
            </a:extLst>
          </p:cNvPr>
          <p:cNvSpPr>
            <a:spLocks noGrp="1"/>
          </p:cNvSpPr>
          <p:nvPr>
            <p:ph idx="1"/>
          </p:nvPr>
        </p:nvSpPr>
        <p:spPr/>
        <p:txBody>
          <a:bodyPr/>
          <a:lstStyle/>
          <a:p>
            <a:r>
              <a:rPr lang="en-US" altLang="zh-CN" dirty="0">
                <a:cs typeface="Arial" panose="020B0604020202020204" pitchFamily="34" charset="0"/>
              </a:rPr>
              <a:t>K-Means</a:t>
            </a:r>
          </a:p>
          <a:p>
            <a:r>
              <a:rPr lang="en-US" altLang="zh-CN" dirty="0">
                <a:cs typeface="Arial" panose="020B0604020202020204" pitchFamily="34" charset="0"/>
              </a:rPr>
              <a:t>K-</a:t>
            </a:r>
            <a:r>
              <a:rPr lang="en-US" altLang="zh-CN" dirty="0" err="1">
                <a:cs typeface="Arial" panose="020B0604020202020204" pitchFamily="34" charset="0"/>
              </a:rPr>
              <a:t>Medoids</a:t>
            </a:r>
            <a:endParaRPr lang="en-US" altLang="zh-CN" dirty="0">
              <a:cs typeface="Arial" panose="020B0604020202020204" pitchFamily="34" charset="0"/>
            </a:endParaRPr>
          </a:p>
          <a:p>
            <a:r>
              <a:rPr lang="en-US" altLang="zh-CN" dirty="0">
                <a:cs typeface="Arial" panose="020B0604020202020204" pitchFamily="34" charset="0"/>
              </a:rPr>
              <a:t>Fuzzy C-Means</a:t>
            </a:r>
          </a:p>
          <a:p>
            <a:r>
              <a:rPr lang="zh-CN" altLang="en-US" dirty="0">
                <a:cs typeface="Arial" panose="020B0604020202020204" pitchFamily="34" charset="0"/>
              </a:rPr>
              <a:t>层次聚类</a:t>
            </a:r>
          </a:p>
          <a:p>
            <a:r>
              <a:rPr lang="zh-CN" altLang="en-US" dirty="0">
                <a:cs typeface="Arial" panose="020B0604020202020204" pitchFamily="34" charset="0"/>
              </a:rPr>
              <a:t>高斯混合模型</a:t>
            </a:r>
          </a:p>
          <a:p>
            <a:r>
              <a:rPr lang="zh-CN" altLang="en-US" dirty="0">
                <a:cs typeface="Arial" panose="020B0604020202020204" pitchFamily="34" charset="0"/>
              </a:rPr>
              <a:t>神经网络</a:t>
            </a:r>
          </a:p>
          <a:p>
            <a:r>
              <a:rPr lang="zh-CN" altLang="en-US" dirty="0">
                <a:cs typeface="Arial" panose="020B0604020202020204" pitchFamily="34" charset="0"/>
              </a:rPr>
              <a:t>隐马尔可夫模型</a:t>
            </a:r>
          </a:p>
          <a:p>
            <a:r>
              <a:rPr lang="zh-CN" altLang="en-US" dirty="0">
                <a:cs typeface="Arial" panose="020B0604020202020204" pitchFamily="34" charset="0"/>
              </a:rPr>
              <a:t>自组织映射</a:t>
            </a:r>
            <a:endParaRPr lang="en-US" dirty="0"/>
          </a:p>
        </p:txBody>
      </p:sp>
      <p:sp>
        <p:nvSpPr>
          <p:cNvPr id="4" name="Slide Number Placeholder 3">
            <a:extLst>
              <a:ext uri="{FF2B5EF4-FFF2-40B4-BE49-F238E27FC236}">
                <a16:creationId xmlns="" xmlns:a16="http://schemas.microsoft.com/office/drawing/2014/main" id="{196E2A1F-3F43-452D-A0E9-C16563C8AD0E}"/>
              </a:ext>
            </a:extLst>
          </p:cNvPr>
          <p:cNvSpPr>
            <a:spLocks noGrp="1"/>
          </p:cNvSpPr>
          <p:nvPr>
            <p:ph type="sldNum" sz="quarter" idx="10"/>
          </p:nvPr>
        </p:nvSpPr>
        <p:spPr/>
        <p:txBody>
          <a:bodyPr/>
          <a:lstStyle/>
          <a:p>
            <a:pPr>
              <a:defRPr/>
            </a:pPr>
            <a:fld id="{3209C3FB-4AD6-4B36-A2A7-63E869CCBCB1}" type="slidenum">
              <a:rPr lang="zh-CN" altLang="en-US" smtClean="0"/>
              <a:t>43</a:t>
            </a:fld>
            <a:endParaRPr lang="en-US" altLang="zh-CN"/>
          </a:p>
        </p:txBody>
      </p:sp>
      <p:pic>
        <p:nvPicPr>
          <p:cNvPr id="5" name="图片 4"/>
          <p:cNvPicPr>
            <a:picLocks noChangeAspect="1"/>
          </p:cNvPicPr>
          <p:nvPr/>
        </p:nvPicPr>
        <p:blipFill>
          <a:blip r:embed="rId2"/>
          <a:stretch>
            <a:fillRect/>
          </a:stretch>
        </p:blipFill>
        <p:spPr>
          <a:xfrm>
            <a:off x="4257259" y="1138705"/>
            <a:ext cx="2981741" cy="3029373"/>
          </a:xfrm>
          <a:prstGeom prst="rect">
            <a:avLst/>
          </a:prstGeom>
        </p:spPr>
      </p:pic>
    </p:spTree>
    <p:extLst>
      <p:ext uri="{BB962C8B-B14F-4D97-AF65-F5344CB8AC3E}">
        <p14:creationId xmlns:p14="http://schemas.microsoft.com/office/powerpoint/2010/main" val="111575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61C7F-03E5-4F67-85B4-0D34C8CC51E0}"/>
              </a:ext>
            </a:extLst>
          </p:cNvPr>
          <p:cNvSpPr>
            <a:spLocks noGrp="1"/>
          </p:cNvSpPr>
          <p:nvPr>
            <p:ph type="title"/>
          </p:nvPr>
        </p:nvSpPr>
        <p:spPr/>
        <p:txBody>
          <a:bodyPr/>
          <a:lstStyle/>
          <a:p>
            <a:r>
              <a:rPr lang="zh-CN" altLang="en-US" sz="2800" i="0" kern="1200" dirty="0">
                <a:solidFill>
                  <a:schemeClr val="tx1"/>
                </a:solidFill>
                <a:effectLst/>
                <a:latin typeface="Calibri" panose="020F0502020204030204" pitchFamily="34" charset="0"/>
                <a:ea typeface="+mj-ea"/>
                <a:cs typeface="Arial" panose="020B0604020202020204" pitchFamily="34" charset="0"/>
              </a:rPr>
              <a:t>软聚类</a:t>
            </a:r>
            <a:r>
              <a:rPr lang="zh-CN" altLang="en-US" sz="2800" i="0" kern="1200" dirty="0" smtClean="0">
                <a:solidFill>
                  <a:schemeClr val="tx1"/>
                </a:solidFill>
                <a:effectLst/>
                <a:latin typeface="Calibri" panose="020F0502020204030204" pitchFamily="34" charset="0"/>
                <a:ea typeface="+mj-ea"/>
                <a:cs typeface="Arial" panose="020B0604020202020204" pitchFamily="34" charset="0"/>
              </a:rPr>
              <a:t>算法</a:t>
            </a:r>
            <a:endParaRPr lang="zh-CN" altLang="en-US" sz="280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C4C684A4-002D-42E8-9F3B-F6FC28BA5CAE}"/>
              </a:ext>
            </a:extLst>
          </p:cNvPr>
          <p:cNvSpPr>
            <a:spLocks noGrp="1"/>
          </p:cNvSpPr>
          <p:nvPr>
            <p:ph idx="1"/>
          </p:nvPr>
        </p:nvSpPr>
        <p:spPr/>
        <p:txBody>
          <a:bodyPr/>
          <a:lstStyle/>
          <a:p>
            <a:r>
              <a:rPr lang="zh-CN" altLang="en-US" dirty="0">
                <a:cs typeface="Arial" panose="020B0604020202020204" pitchFamily="34" charset="0"/>
              </a:rPr>
              <a:t>模糊 </a:t>
            </a:r>
            <a:r>
              <a:rPr lang="en-US" altLang="zh-CN" dirty="0">
                <a:cs typeface="Arial" panose="020B0604020202020204" pitchFamily="34" charset="0"/>
              </a:rPr>
              <a:t>C-Means</a:t>
            </a:r>
          </a:p>
          <a:p>
            <a:r>
              <a:rPr lang="zh-CN" altLang="en-US" dirty="0">
                <a:cs typeface="Arial" panose="020B0604020202020204" pitchFamily="34" charset="0"/>
              </a:rPr>
              <a:t>高斯混合模型</a:t>
            </a:r>
          </a:p>
          <a:p>
            <a:endParaRPr lang="en-US" dirty="0"/>
          </a:p>
        </p:txBody>
      </p:sp>
      <p:sp>
        <p:nvSpPr>
          <p:cNvPr id="4" name="Slide Number Placeholder 3">
            <a:extLst>
              <a:ext uri="{FF2B5EF4-FFF2-40B4-BE49-F238E27FC236}">
                <a16:creationId xmlns="" xmlns:a16="http://schemas.microsoft.com/office/drawing/2014/main" id="{490D5126-C0D1-412B-A726-341457940503}"/>
              </a:ext>
            </a:extLst>
          </p:cNvPr>
          <p:cNvSpPr>
            <a:spLocks noGrp="1"/>
          </p:cNvSpPr>
          <p:nvPr>
            <p:ph type="sldNum" sz="quarter" idx="10"/>
          </p:nvPr>
        </p:nvSpPr>
        <p:spPr/>
        <p:txBody>
          <a:bodyPr/>
          <a:lstStyle/>
          <a:p>
            <a:pPr>
              <a:defRPr/>
            </a:pPr>
            <a:fld id="{3209C3FB-4AD6-4B36-A2A7-63E869CCBCB1}" type="slidenum">
              <a:rPr lang="zh-CN" altLang="en-US" smtClean="0"/>
              <a:t>44</a:t>
            </a:fld>
            <a:endParaRPr lang="en-US" altLang="zh-CN"/>
          </a:p>
        </p:txBody>
      </p:sp>
      <p:pic>
        <p:nvPicPr>
          <p:cNvPr id="5" name="图片 4"/>
          <p:cNvPicPr>
            <a:picLocks noChangeAspect="1"/>
          </p:cNvPicPr>
          <p:nvPr/>
        </p:nvPicPr>
        <p:blipFill>
          <a:blip r:embed="rId2"/>
          <a:stretch>
            <a:fillRect/>
          </a:stretch>
        </p:blipFill>
        <p:spPr>
          <a:xfrm>
            <a:off x="1491594" y="1884789"/>
            <a:ext cx="6144482" cy="3019846"/>
          </a:xfrm>
          <a:prstGeom prst="rect">
            <a:avLst/>
          </a:prstGeom>
        </p:spPr>
      </p:pic>
    </p:spTree>
    <p:extLst>
      <p:ext uri="{BB962C8B-B14F-4D97-AF65-F5344CB8AC3E}">
        <p14:creationId xmlns:p14="http://schemas.microsoft.com/office/powerpoint/2010/main" val="217943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5D8325-4303-4C09-B9C1-F60F15A7486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降维</a:t>
            </a:r>
          </a:p>
          <a:p>
            <a:endParaRPr lang="en-US" dirty="0"/>
          </a:p>
        </p:txBody>
      </p:sp>
      <p:sp>
        <p:nvSpPr>
          <p:cNvPr id="3" name="Content Placeholder 2">
            <a:extLst>
              <a:ext uri="{FF2B5EF4-FFF2-40B4-BE49-F238E27FC236}">
                <a16:creationId xmlns="" xmlns:a16="http://schemas.microsoft.com/office/drawing/2014/main" id="{4EF18071-E556-4A72-9165-D15668004A6C}"/>
              </a:ext>
            </a:extLst>
          </p:cNvPr>
          <p:cNvSpPr>
            <a:spLocks noGrp="1"/>
          </p:cNvSpPr>
          <p:nvPr>
            <p:ph idx="1"/>
          </p:nvPr>
        </p:nvSpPr>
        <p:spPr/>
        <p:txBody>
          <a:bodyPr/>
          <a:lstStyle/>
          <a:p>
            <a:r>
              <a:rPr lang="zh-CN" altLang="en-US" dirty="0">
                <a:cs typeface="Arial" panose="020B0604020202020204" pitchFamily="34" charset="0"/>
              </a:rPr>
              <a:t>主成分分析</a:t>
            </a:r>
          </a:p>
          <a:p>
            <a:r>
              <a:rPr lang="zh-CN" altLang="en-US" dirty="0">
                <a:cs typeface="Arial" panose="020B0604020202020204" pitchFamily="34" charset="0"/>
              </a:rPr>
              <a:t>非负矩阵分解</a:t>
            </a:r>
          </a:p>
          <a:p>
            <a:r>
              <a:rPr lang="zh-CN" altLang="en-US" dirty="0">
                <a:cs typeface="Arial" panose="020B0604020202020204" pitchFamily="34" charset="0"/>
              </a:rPr>
              <a:t>因子分析</a:t>
            </a:r>
            <a:endParaRPr lang="en-US" dirty="0"/>
          </a:p>
        </p:txBody>
      </p:sp>
      <p:sp>
        <p:nvSpPr>
          <p:cNvPr id="4" name="Slide Number Placeholder 3">
            <a:extLst>
              <a:ext uri="{FF2B5EF4-FFF2-40B4-BE49-F238E27FC236}">
                <a16:creationId xmlns="" xmlns:a16="http://schemas.microsoft.com/office/drawing/2014/main" id="{62410BF0-6EEE-4852-B3AD-16AB103850B1}"/>
              </a:ext>
            </a:extLst>
          </p:cNvPr>
          <p:cNvSpPr>
            <a:spLocks noGrp="1"/>
          </p:cNvSpPr>
          <p:nvPr>
            <p:ph type="sldNum" sz="quarter" idx="10"/>
          </p:nvPr>
        </p:nvSpPr>
        <p:spPr/>
        <p:txBody>
          <a:bodyPr/>
          <a:lstStyle/>
          <a:p>
            <a:pPr>
              <a:defRPr/>
            </a:pPr>
            <a:fld id="{3209C3FB-4AD6-4B36-A2A7-63E869CCBCB1}" type="slidenum">
              <a:rPr lang="zh-CN" altLang="en-US" smtClean="0"/>
              <a:t>45</a:t>
            </a:fld>
            <a:endParaRPr lang="en-US" altLang="zh-CN"/>
          </a:p>
        </p:txBody>
      </p:sp>
      <p:pic>
        <p:nvPicPr>
          <p:cNvPr id="5" name="图片 4"/>
          <p:cNvPicPr>
            <a:picLocks noChangeAspect="1"/>
          </p:cNvPicPr>
          <p:nvPr/>
        </p:nvPicPr>
        <p:blipFill>
          <a:blip r:embed="rId2"/>
          <a:stretch>
            <a:fillRect/>
          </a:stretch>
        </p:blipFill>
        <p:spPr>
          <a:xfrm>
            <a:off x="432140" y="2471415"/>
            <a:ext cx="8116433" cy="2314898"/>
          </a:xfrm>
          <a:prstGeom prst="rect">
            <a:avLst/>
          </a:prstGeom>
        </p:spPr>
      </p:pic>
      <p:pic>
        <p:nvPicPr>
          <p:cNvPr id="6" name="图片 5"/>
          <p:cNvPicPr>
            <a:picLocks noChangeAspect="1"/>
          </p:cNvPicPr>
          <p:nvPr/>
        </p:nvPicPr>
        <p:blipFill>
          <a:blip r:embed="rId3"/>
          <a:stretch>
            <a:fillRect/>
          </a:stretch>
        </p:blipFill>
        <p:spPr>
          <a:xfrm>
            <a:off x="6299172" y="1071479"/>
            <a:ext cx="2400635" cy="1933845"/>
          </a:xfrm>
          <a:prstGeom prst="rect">
            <a:avLst/>
          </a:prstGeom>
        </p:spPr>
      </p:pic>
    </p:spTree>
    <p:extLst>
      <p:ext uri="{BB962C8B-B14F-4D97-AF65-F5344CB8AC3E}">
        <p14:creationId xmlns:p14="http://schemas.microsoft.com/office/powerpoint/2010/main" val="289435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0AE521-8495-42E8-BEFB-D552B4635B0C}"/>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kern="1200" dirty="0">
                <a:solidFill>
                  <a:schemeClr val="tx1"/>
                </a:solidFill>
                <a:effectLst/>
                <a:latin typeface="Calibri" panose="020F0502020204030204" pitchFamily="34" charset="0"/>
                <a:ea typeface="+mj-ea"/>
                <a:cs typeface="Arial" panose="020B0604020202020204" pitchFamily="34" charset="0"/>
              </a:rPr>
              <a:t>应用</a:t>
            </a:r>
            <a:r>
              <a:rPr lang="en-US" altLang="zh-CN" sz="2800" b="1" kern="1200" dirty="0">
                <a:solidFill>
                  <a:schemeClr val="tx1"/>
                </a:solidFill>
                <a:effectLst/>
                <a:latin typeface="Calibri" panose="020F0502020204030204" pitchFamily="34" charset="0"/>
                <a:ea typeface="+mj-ea"/>
                <a:cs typeface="Arial" panose="020B0604020202020204" pitchFamily="34" charset="0"/>
              </a:rPr>
              <a:t>[1]</a:t>
            </a:r>
          </a:p>
          <a:p>
            <a:endParaRPr lang="en-US" dirty="0"/>
          </a:p>
        </p:txBody>
      </p:sp>
      <p:sp>
        <p:nvSpPr>
          <p:cNvPr id="3" name="Content Placeholder 2">
            <a:extLst>
              <a:ext uri="{FF2B5EF4-FFF2-40B4-BE49-F238E27FC236}">
                <a16:creationId xmlns="" xmlns:a16="http://schemas.microsoft.com/office/drawing/2014/main" id="{B2B13D5B-0531-45C6-B6EA-D8CE51C208FA}"/>
              </a:ext>
            </a:extLst>
          </p:cNvPr>
          <p:cNvSpPr>
            <a:spLocks noGrp="1"/>
          </p:cNvSpPr>
          <p:nvPr>
            <p:ph idx="1"/>
          </p:nvPr>
        </p:nvSpPr>
        <p:spPr/>
        <p:txBody>
          <a:bodyPr/>
          <a:lstStyle/>
          <a:p>
            <a:r>
              <a:rPr lang="zh-CN" altLang="en-US" b="1" dirty="0">
                <a:cs typeface="Arial" panose="020B0604020202020204" pitchFamily="34" charset="0"/>
              </a:rPr>
              <a:t>聚类</a:t>
            </a:r>
            <a:r>
              <a:rPr lang="zh-CN" altLang="en-US" dirty="0">
                <a:cs typeface="Arial" panose="020B0604020202020204" pitchFamily="34" charset="0"/>
              </a:rPr>
              <a:t> 根据相似性自动将数据集划分为组。</a:t>
            </a:r>
          </a:p>
          <a:p>
            <a:r>
              <a:rPr lang="zh-CN" altLang="en-US" b="1" dirty="0">
                <a:cs typeface="Arial" panose="020B0604020202020204" pitchFamily="34" charset="0"/>
              </a:rPr>
              <a:t>异常检测</a:t>
            </a:r>
            <a:r>
              <a:rPr lang="zh-CN" altLang="en-US" dirty="0">
                <a:cs typeface="Arial" panose="020B0604020202020204" pitchFamily="34" charset="0"/>
              </a:rPr>
              <a:t> 可以发现数据集中的异常文本或数据点。它对于发现欺诈性交易非常有用。</a:t>
            </a:r>
          </a:p>
          <a:p>
            <a:r>
              <a:rPr lang="zh-CN" altLang="en-US" b="1" dirty="0">
                <a:cs typeface="Arial" panose="020B0604020202020204" pitchFamily="34" charset="0"/>
              </a:rPr>
              <a:t>关联</a:t>
            </a:r>
            <a:r>
              <a:rPr lang="zh-CN" altLang="en-US" dirty="0">
                <a:cs typeface="Arial" panose="020B0604020202020204" pitchFamily="34" charset="0"/>
              </a:rPr>
              <a:t>挖掘识别在您的数据点</a:t>
            </a:r>
            <a:r>
              <a:rPr lang="en-US" altLang="zh-CN" dirty="0">
                <a:cs typeface="Arial" panose="020B0604020202020204" pitchFamily="34" charset="0"/>
              </a:rPr>
              <a:t>/</a:t>
            </a:r>
            <a:r>
              <a:rPr lang="zh-CN" altLang="en-US" dirty="0">
                <a:cs typeface="Arial" panose="020B0604020202020204" pitchFamily="34" charset="0"/>
              </a:rPr>
              <a:t>数据集中经常一起出现的项目集。</a:t>
            </a:r>
          </a:p>
          <a:p>
            <a:r>
              <a:rPr lang="zh-CN" altLang="en-US" b="1" dirty="0">
                <a:cs typeface="Arial" panose="020B0604020202020204" pitchFamily="34" charset="0"/>
              </a:rPr>
              <a:t>潜在变量模型</a:t>
            </a:r>
            <a:r>
              <a:rPr lang="zh-CN" altLang="en-US" dirty="0">
                <a:cs typeface="Arial" panose="020B0604020202020204" pitchFamily="34" charset="0"/>
              </a:rPr>
              <a:t> 广泛用于数据预处理。例如减少数据集中的特征数量或将数据集分解为多个组成部分。</a:t>
            </a:r>
            <a:endParaRPr lang="en-US" dirty="0"/>
          </a:p>
        </p:txBody>
      </p:sp>
      <p:sp>
        <p:nvSpPr>
          <p:cNvPr id="4" name="Slide Number Placeholder 3">
            <a:extLst>
              <a:ext uri="{FF2B5EF4-FFF2-40B4-BE49-F238E27FC236}">
                <a16:creationId xmlns="" xmlns:a16="http://schemas.microsoft.com/office/drawing/2014/main" id="{42EFF304-3A7F-4414-A73E-9C25F909243D}"/>
              </a:ext>
            </a:extLst>
          </p:cNvPr>
          <p:cNvSpPr>
            <a:spLocks noGrp="1"/>
          </p:cNvSpPr>
          <p:nvPr>
            <p:ph type="sldNum" sz="quarter" idx="10"/>
          </p:nvPr>
        </p:nvSpPr>
        <p:spPr/>
        <p:txBody>
          <a:bodyPr/>
          <a:lstStyle/>
          <a:p>
            <a:pPr>
              <a:defRPr/>
            </a:pPr>
            <a:fld id="{3209C3FB-4AD6-4B36-A2A7-63E869CCBCB1}" type="slidenum">
              <a:rPr lang="zh-CN" altLang="en-US" smtClean="0"/>
              <a:t>46</a:t>
            </a:fld>
            <a:endParaRPr lang="en-US" altLang="zh-CN"/>
          </a:p>
        </p:txBody>
      </p:sp>
    </p:spTree>
    <p:extLst>
      <p:ext uri="{BB962C8B-B14F-4D97-AF65-F5344CB8AC3E}">
        <p14:creationId xmlns:p14="http://schemas.microsoft.com/office/powerpoint/2010/main" val="93148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49AEB6-554A-4745-8A0E-CF98D8C002F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机器学习</a:t>
            </a:r>
          </a:p>
          <a:p>
            <a:endParaRPr lang="en-US" dirty="0"/>
          </a:p>
        </p:txBody>
      </p:sp>
      <p:sp>
        <p:nvSpPr>
          <p:cNvPr id="3" name="Content Placeholder 2">
            <a:extLst>
              <a:ext uri="{FF2B5EF4-FFF2-40B4-BE49-F238E27FC236}">
                <a16:creationId xmlns="" xmlns:a16="http://schemas.microsoft.com/office/drawing/2014/main" id="{48A29051-6117-4FE6-8D69-8EA14F5EDA33}"/>
              </a:ext>
            </a:extLst>
          </p:cNvPr>
          <p:cNvSpPr>
            <a:spLocks noGrp="1"/>
          </p:cNvSpPr>
          <p:nvPr>
            <p:ph idx="1"/>
          </p:nvPr>
        </p:nvSpPr>
        <p:spPr/>
        <p:txBody>
          <a:bodyPr/>
          <a:lstStyle/>
          <a:p>
            <a:r>
              <a:rPr lang="zh-CN" altLang="en-US" dirty="0" smtClean="0">
                <a:cs typeface="Arial" panose="020B0604020202020204" pitchFamily="34" charset="0"/>
              </a:rPr>
              <a:t>无监督学习</a:t>
            </a:r>
            <a:endParaRPr lang="en-US" altLang="zh-CN" dirty="0" smtClean="0">
              <a:cs typeface="Arial" panose="020B0604020202020204" pitchFamily="34" charset="0"/>
            </a:endParaRPr>
          </a:p>
          <a:p>
            <a:r>
              <a:rPr lang="zh-CN" altLang="en-US" dirty="0" smtClean="0">
                <a:cs typeface="Arial" panose="020B0604020202020204" pitchFamily="34" charset="0"/>
              </a:rPr>
              <a:t>监督学习</a:t>
            </a:r>
            <a:endParaRPr lang="zh-CN" altLang="en-US" dirty="0">
              <a:cs typeface="Arial" panose="020B0604020202020204" pitchFamily="34" charset="0"/>
            </a:endParaRPr>
          </a:p>
          <a:p>
            <a:r>
              <a:rPr lang="zh-CN" altLang="en-US" dirty="0">
                <a:cs typeface="Arial" panose="020B0604020202020204" pitchFamily="34" charset="0"/>
              </a:rPr>
              <a:t>强化</a:t>
            </a:r>
            <a:r>
              <a:rPr lang="zh-CN" altLang="en-US" dirty="0" smtClean="0">
                <a:cs typeface="Arial" panose="020B0604020202020204" pitchFamily="34" charset="0"/>
              </a:rPr>
              <a:t>学习</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A6BF32DD-50E5-4DFD-B98E-6673DA156699}"/>
              </a:ext>
            </a:extLst>
          </p:cNvPr>
          <p:cNvSpPr>
            <a:spLocks noGrp="1"/>
          </p:cNvSpPr>
          <p:nvPr>
            <p:ph type="sldNum" sz="quarter" idx="10"/>
          </p:nvPr>
        </p:nvSpPr>
        <p:spPr/>
        <p:txBody>
          <a:bodyPr/>
          <a:lstStyle/>
          <a:p>
            <a:pPr>
              <a:defRPr/>
            </a:pPr>
            <a:fld id="{3209C3FB-4AD6-4B36-A2A7-63E869CCBCB1}" type="slidenum">
              <a:rPr lang="zh-CN" altLang="en-US" smtClean="0"/>
              <a:t>47</a:t>
            </a:fld>
            <a:endParaRPr lang="en-US" altLang="zh-CN"/>
          </a:p>
        </p:txBody>
      </p:sp>
      <p:pic>
        <p:nvPicPr>
          <p:cNvPr id="5" name="图片 4"/>
          <p:cNvPicPr>
            <a:picLocks noChangeAspect="1"/>
          </p:cNvPicPr>
          <p:nvPr/>
        </p:nvPicPr>
        <p:blipFill>
          <a:blip r:embed="rId2"/>
          <a:stretch>
            <a:fillRect/>
          </a:stretch>
        </p:blipFill>
        <p:spPr>
          <a:xfrm>
            <a:off x="2000250" y="1088801"/>
            <a:ext cx="6653814" cy="3815834"/>
          </a:xfrm>
          <a:prstGeom prst="rect">
            <a:avLst/>
          </a:prstGeom>
        </p:spPr>
      </p:pic>
    </p:spTree>
    <p:extLst>
      <p:ext uri="{BB962C8B-B14F-4D97-AF65-F5344CB8AC3E}">
        <p14:creationId xmlns:p14="http://schemas.microsoft.com/office/powerpoint/2010/main" val="403799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47845B-E6A0-466E-9AA8-3C8FAE21363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机器学习中的</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监督学习</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60626B5-B0F7-45E9-B857-8E9387DF04A3}"/>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A8C74DCB-90B1-42CB-B92F-CC6088C6A239}"/>
              </a:ext>
            </a:extLst>
          </p:cNvPr>
          <p:cNvSpPr>
            <a:spLocks noGrp="1"/>
          </p:cNvSpPr>
          <p:nvPr>
            <p:ph type="sldNum" sz="quarter" idx="10"/>
          </p:nvPr>
        </p:nvSpPr>
        <p:spPr/>
        <p:txBody>
          <a:bodyPr/>
          <a:lstStyle/>
          <a:p>
            <a:pPr>
              <a:defRPr/>
            </a:pPr>
            <a:fld id="{3209C3FB-4AD6-4B36-A2A7-63E869CCBCB1}" type="slidenum">
              <a:rPr lang="zh-CN" altLang="en-US" smtClean="0"/>
              <a:t>48</a:t>
            </a:fld>
            <a:endParaRPr lang="en-US" altLang="zh-CN"/>
          </a:p>
        </p:txBody>
      </p:sp>
      <p:pic>
        <p:nvPicPr>
          <p:cNvPr id="5" name="图片 4"/>
          <p:cNvPicPr>
            <a:picLocks noChangeAspect="1"/>
          </p:cNvPicPr>
          <p:nvPr/>
        </p:nvPicPr>
        <p:blipFill>
          <a:blip r:embed="rId2"/>
          <a:stretch>
            <a:fillRect/>
          </a:stretch>
        </p:blipFill>
        <p:spPr>
          <a:xfrm>
            <a:off x="551212" y="724959"/>
            <a:ext cx="7992590" cy="4248743"/>
          </a:xfrm>
          <a:prstGeom prst="rect">
            <a:avLst/>
          </a:prstGeom>
        </p:spPr>
      </p:pic>
    </p:spTree>
    <p:extLst>
      <p:ext uri="{BB962C8B-B14F-4D97-AF65-F5344CB8AC3E}">
        <p14:creationId xmlns:p14="http://schemas.microsoft.com/office/powerpoint/2010/main" val="233810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9F95FC-20E5-4C0D-BA6C-B6CCAA75F0E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内容</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33698A2E-4444-46DB-BDEB-BD5889F4CBA4}"/>
              </a:ext>
            </a:extLst>
          </p:cNvPr>
          <p:cNvSpPr>
            <a:spLocks noGrp="1"/>
          </p:cNvSpPr>
          <p:nvPr>
            <p:ph idx="1"/>
          </p:nvPr>
        </p:nvSpPr>
        <p:spPr/>
        <p:txBody>
          <a:bodyPr/>
          <a:lstStyle/>
          <a:p>
            <a:r>
              <a:rPr lang="zh-CN" altLang="en-US" dirty="0">
                <a:cs typeface="Arial" panose="020B0604020202020204" pitchFamily="34" charset="0"/>
              </a:rPr>
              <a:t>什么是监督学习</a:t>
            </a:r>
          </a:p>
          <a:p>
            <a:r>
              <a:rPr lang="zh-CN" altLang="en-US" dirty="0">
                <a:cs typeface="Arial" panose="020B0604020202020204" pitchFamily="34" charset="0"/>
              </a:rPr>
              <a:t>为什么使用监督学习</a:t>
            </a:r>
          </a:p>
          <a:p>
            <a:r>
              <a:rPr lang="zh-CN" altLang="en-US" dirty="0">
                <a:cs typeface="Arial" panose="020B0604020202020204" pitchFamily="34" charset="0"/>
              </a:rPr>
              <a:t>监督学习</a:t>
            </a:r>
            <a:r>
              <a:rPr lang="zh-CN" altLang="en-US" dirty="0" smtClean="0">
                <a:cs typeface="Arial" panose="020B0604020202020204" pitchFamily="34" charset="0"/>
              </a:rPr>
              <a:t>基础</a:t>
            </a:r>
            <a:endParaRPr lang="en-US" altLang="zh-CN" dirty="0" smtClean="0">
              <a:cs typeface="Arial" panose="020B0604020202020204" pitchFamily="34" charset="0"/>
            </a:endParaRPr>
          </a:p>
          <a:p>
            <a:r>
              <a:rPr lang="zh-CN" altLang="en-US" dirty="0">
                <a:cs typeface="Arial" panose="020B0604020202020204" pitchFamily="34" charset="0"/>
              </a:rPr>
              <a:t>应用</a:t>
            </a:r>
          </a:p>
        </p:txBody>
      </p:sp>
      <p:sp>
        <p:nvSpPr>
          <p:cNvPr id="4" name="Slide Number Placeholder 3">
            <a:extLst>
              <a:ext uri="{FF2B5EF4-FFF2-40B4-BE49-F238E27FC236}">
                <a16:creationId xmlns="" xmlns:a16="http://schemas.microsoft.com/office/drawing/2014/main" id="{A750600B-6C1A-48E1-9DC4-CAFE765952E8}"/>
              </a:ext>
            </a:extLst>
          </p:cNvPr>
          <p:cNvSpPr>
            <a:spLocks noGrp="1"/>
          </p:cNvSpPr>
          <p:nvPr>
            <p:ph type="sldNum" sz="quarter" idx="10"/>
          </p:nvPr>
        </p:nvSpPr>
        <p:spPr/>
        <p:txBody>
          <a:bodyPr/>
          <a:lstStyle/>
          <a:p>
            <a:pPr>
              <a:defRPr/>
            </a:pPr>
            <a:fld id="{3209C3FB-4AD6-4B36-A2A7-63E869CCBCB1}" type="slidenum">
              <a:rPr lang="zh-CN" altLang="en-US" smtClean="0"/>
              <a:t>49</a:t>
            </a:fld>
            <a:endParaRPr lang="en-US" altLang="zh-CN"/>
          </a:p>
        </p:txBody>
      </p:sp>
      <p:pic>
        <p:nvPicPr>
          <p:cNvPr id="5" name="图片 4"/>
          <p:cNvPicPr>
            <a:picLocks noChangeAspect="1"/>
          </p:cNvPicPr>
          <p:nvPr/>
        </p:nvPicPr>
        <p:blipFill>
          <a:blip r:embed="rId2"/>
          <a:stretch>
            <a:fillRect/>
          </a:stretch>
        </p:blipFill>
        <p:spPr>
          <a:xfrm>
            <a:off x="2767294" y="1870793"/>
            <a:ext cx="5715798" cy="2724530"/>
          </a:xfrm>
          <a:prstGeom prst="rect">
            <a:avLst/>
          </a:prstGeom>
        </p:spPr>
      </p:pic>
    </p:spTree>
    <p:extLst>
      <p:ext uri="{BB962C8B-B14F-4D97-AF65-F5344CB8AC3E}">
        <p14:creationId xmlns:p14="http://schemas.microsoft.com/office/powerpoint/2010/main" val="330613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016C75-AF72-4EC7-975A-AC140CA882CF}"/>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什么是机器学习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p>
          <a:p>
            <a:endParaRPr lang="en-US" dirty="0"/>
          </a:p>
        </p:txBody>
      </p:sp>
      <p:sp>
        <p:nvSpPr>
          <p:cNvPr id="3" name="Content Placeholder 2">
            <a:extLst>
              <a:ext uri="{FF2B5EF4-FFF2-40B4-BE49-F238E27FC236}">
                <a16:creationId xmlns="" xmlns:a16="http://schemas.microsoft.com/office/drawing/2014/main" id="{67C9FEB0-EA0F-4566-AAC0-D8D3DED2F5D5}"/>
              </a:ext>
            </a:extLst>
          </p:cNvPr>
          <p:cNvSpPr>
            <a:spLocks noGrp="1"/>
          </p:cNvSpPr>
          <p:nvPr>
            <p:ph idx="1"/>
          </p:nvPr>
        </p:nvSpPr>
        <p:spPr/>
        <p:txBody>
          <a:bodyPr/>
          <a:lstStyle/>
          <a:p>
            <a:r>
              <a:rPr lang="zh-CN" altLang="en-US" dirty="0">
                <a:cs typeface="Arial" panose="020B0604020202020204" pitchFamily="34" charset="0"/>
              </a:rPr>
              <a:t>机器学习教计算机去做人类和动物天生就会的事情：从经验中学习。</a:t>
            </a:r>
          </a:p>
          <a:p>
            <a:r>
              <a:rPr lang="zh-CN" altLang="en-US" dirty="0">
                <a:cs typeface="Arial" panose="020B0604020202020204" pitchFamily="34" charset="0"/>
              </a:rPr>
              <a:t>机器学习算法使用计算方法直接从数据中</a:t>
            </a:r>
            <a:r>
              <a:rPr lang="en-US" altLang="zh-CN" dirty="0">
                <a:cs typeface="Arial" panose="020B0604020202020204" pitchFamily="34" charset="0"/>
              </a:rPr>
              <a:t>"</a:t>
            </a:r>
            <a:r>
              <a:rPr lang="zh-CN" altLang="en-US" dirty="0">
                <a:cs typeface="Arial" panose="020B0604020202020204" pitchFamily="34" charset="0"/>
              </a:rPr>
              <a:t>学习</a:t>
            </a:r>
            <a:r>
              <a:rPr lang="en-US" altLang="zh-CN" dirty="0">
                <a:cs typeface="Arial" panose="020B0604020202020204" pitchFamily="34" charset="0"/>
              </a:rPr>
              <a:t>"</a:t>
            </a:r>
            <a:r>
              <a:rPr lang="zh-CN" altLang="en-US" dirty="0">
                <a:cs typeface="Arial" panose="020B0604020202020204" pitchFamily="34" charset="0"/>
              </a:rPr>
              <a:t>信息，而不依赖于预定的方程作为模型。</a:t>
            </a:r>
          </a:p>
          <a:p>
            <a:r>
              <a:rPr lang="zh-CN" altLang="en-US" dirty="0">
                <a:cs typeface="Arial" panose="020B0604020202020204" pitchFamily="34" charset="0"/>
              </a:rPr>
              <a:t>随着可用于学习的样本数量增加，机器学习算法自适应地提高其性能。</a:t>
            </a:r>
          </a:p>
          <a:p>
            <a:r>
              <a:rPr lang="zh-CN" altLang="en-US" dirty="0">
                <a:cs typeface="Arial" panose="020B0604020202020204" pitchFamily="34" charset="0"/>
              </a:rPr>
              <a:t>机器学习算法发现数据中自然的模式，从而产生洞察，帮助您做出更好的决策和预测。</a:t>
            </a:r>
            <a:endParaRPr lang="en-US" dirty="0"/>
          </a:p>
        </p:txBody>
      </p:sp>
      <p:sp>
        <p:nvSpPr>
          <p:cNvPr id="4" name="Slide Number Placeholder 3">
            <a:extLst>
              <a:ext uri="{FF2B5EF4-FFF2-40B4-BE49-F238E27FC236}">
                <a16:creationId xmlns="" xmlns:a16="http://schemas.microsoft.com/office/drawing/2014/main" id="{4AF170DE-1A7E-430F-8897-42329278C6ED}"/>
              </a:ext>
            </a:extLst>
          </p:cNvPr>
          <p:cNvSpPr>
            <a:spLocks noGrp="1"/>
          </p:cNvSpPr>
          <p:nvPr>
            <p:ph type="sldNum" sz="quarter" idx="10"/>
          </p:nvPr>
        </p:nvSpPr>
        <p:spPr/>
        <p:txBody>
          <a:bodyPr/>
          <a:lstStyle/>
          <a:p>
            <a:pPr>
              <a:defRPr/>
            </a:pPr>
            <a:fld id="{3209C3FB-4AD6-4B36-A2A7-63E869CCBCB1}" type="slidenum">
              <a:rPr lang="zh-CN" altLang="en-US" smtClean="0"/>
              <a:t>5</a:t>
            </a:fld>
            <a:endParaRPr lang="en-US" altLang="zh-CN"/>
          </a:p>
        </p:txBody>
      </p:sp>
    </p:spTree>
    <p:extLst>
      <p:ext uri="{BB962C8B-B14F-4D97-AF65-F5344CB8AC3E}">
        <p14:creationId xmlns:p14="http://schemas.microsoft.com/office/powerpoint/2010/main" val="4340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FB3D54-6390-40C8-8E29-917DC1E01769}"/>
              </a:ext>
            </a:extLst>
          </p:cNvPr>
          <p:cNvSpPr>
            <a:spLocks noGrp="1"/>
          </p:cNvSpPr>
          <p:nvPr>
            <p:ph type="title"/>
          </p:nvPr>
        </p:nvSpPr>
        <p:spPr/>
        <p:txBody>
          <a:bodyPr/>
          <a:lstStyle/>
          <a:p>
            <a:r>
              <a:rPr lang="en-US" altLang="zh-CN" sz="2800" i="0" kern="1200" dirty="0">
                <a:solidFill>
                  <a:schemeClr val="tx1"/>
                </a:solidFill>
                <a:effectLst/>
              </a:rPr>
              <a:t>1 </a:t>
            </a:r>
            <a:r>
              <a:rPr lang="zh-CN" altLang="en-US" sz="2800" i="0" kern="1200" dirty="0">
                <a:solidFill>
                  <a:schemeClr val="tx1"/>
                </a:solidFill>
                <a:effectLst/>
              </a:rPr>
              <a:t>什么是监督学习</a:t>
            </a:r>
            <a:r>
              <a:rPr lang="en-US" altLang="zh-CN" sz="2800" i="0" kern="1200" dirty="0">
                <a:solidFill>
                  <a:schemeClr val="tx1"/>
                </a:solidFill>
                <a:effectLst/>
              </a:rPr>
              <a:t>[1,2]</a:t>
            </a:r>
          </a:p>
          <a:p>
            <a:endParaRPr lang="en-US" dirty="0"/>
          </a:p>
        </p:txBody>
      </p:sp>
      <p:sp>
        <p:nvSpPr>
          <p:cNvPr id="3" name="Content Placeholder 2">
            <a:extLst>
              <a:ext uri="{FF2B5EF4-FFF2-40B4-BE49-F238E27FC236}">
                <a16:creationId xmlns="" xmlns:a16="http://schemas.microsoft.com/office/drawing/2014/main" id="{49D479EF-C755-41A0-B0D2-F8399596D0FB}"/>
              </a:ext>
            </a:extLst>
          </p:cNvPr>
          <p:cNvSpPr>
            <a:spLocks noGrp="1"/>
          </p:cNvSpPr>
          <p:nvPr>
            <p:ph idx="1"/>
          </p:nvPr>
        </p:nvSpPr>
        <p:spPr/>
        <p:txBody>
          <a:bodyPr/>
          <a:lstStyle/>
          <a:p>
            <a:r>
              <a:rPr lang="zh-CN" altLang="en-US" dirty="0">
                <a:cs typeface="Arial" panose="020B0604020202020204" pitchFamily="34" charset="0"/>
              </a:rPr>
              <a:t>监督学习是机器学习的一个子类别。</a:t>
            </a:r>
          </a:p>
          <a:p>
            <a:r>
              <a:rPr lang="zh-CN" altLang="en-US" dirty="0">
                <a:cs typeface="Arial" panose="020B0604020202020204" pitchFamily="34" charset="0"/>
              </a:rPr>
              <a:t>它的定义是使用带标签的数据集来训练算法，以准确地对数据进行分类或预测结果。</a:t>
            </a:r>
          </a:p>
          <a:p>
            <a:r>
              <a:rPr lang="zh-CN" altLang="en-US" dirty="0">
                <a:cs typeface="Arial" panose="020B0604020202020204" pitchFamily="34" charset="0"/>
              </a:rPr>
              <a:t>当输入数据输入模型时，它会调整其权重，直到模型被适当拟合，这作为交叉验证过程的一部分发生。</a:t>
            </a:r>
            <a:endParaRPr lang="en-US" dirty="0"/>
          </a:p>
        </p:txBody>
      </p:sp>
      <p:sp>
        <p:nvSpPr>
          <p:cNvPr id="4" name="Slide Number Placeholder 3">
            <a:extLst>
              <a:ext uri="{FF2B5EF4-FFF2-40B4-BE49-F238E27FC236}">
                <a16:creationId xmlns="" xmlns:a16="http://schemas.microsoft.com/office/drawing/2014/main" id="{A4E72A46-06ED-413C-8D92-174D4D9B38D4}"/>
              </a:ext>
            </a:extLst>
          </p:cNvPr>
          <p:cNvSpPr>
            <a:spLocks noGrp="1"/>
          </p:cNvSpPr>
          <p:nvPr>
            <p:ph type="sldNum" sz="quarter" idx="10"/>
          </p:nvPr>
        </p:nvSpPr>
        <p:spPr/>
        <p:txBody>
          <a:bodyPr/>
          <a:lstStyle/>
          <a:p>
            <a:pPr>
              <a:defRPr/>
            </a:pPr>
            <a:fld id="{3209C3FB-4AD6-4B36-A2A7-63E869CCBCB1}" type="slidenum">
              <a:rPr lang="zh-CN" altLang="en-US" smtClean="0"/>
              <a:t>50</a:t>
            </a:fld>
            <a:endParaRPr lang="en-US" altLang="zh-CN"/>
          </a:p>
        </p:txBody>
      </p:sp>
    </p:spTree>
    <p:extLst>
      <p:ext uri="{BB962C8B-B14F-4D97-AF65-F5344CB8AC3E}">
        <p14:creationId xmlns:p14="http://schemas.microsoft.com/office/powerpoint/2010/main" val="303404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7B0377-BD1E-46E5-AC0C-3E80E5E4670D}"/>
              </a:ext>
            </a:extLst>
          </p:cNvPr>
          <p:cNvSpPr>
            <a:spLocks noGrp="1"/>
          </p:cNvSpPr>
          <p:nvPr>
            <p:ph type="title"/>
          </p:nvPr>
        </p:nvSpPr>
        <p:spPr/>
        <p:txBody>
          <a:bodyPr/>
          <a:lstStyle/>
          <a:p>
            <a:r>
              <a:rPr lang="en-US" altLang="zh-CN" sz="2800" i="0" kern="1200" dirty="0">
                <a:solidFill>
                  <a:schemeClr val="tx1"/>
                </a:solidFill>
                <a:effectLst/>
                <a:latin typeface="Calibri" panose="020F0502020204030204" pitchFamily="34" charset="0"/>
                <a:ea typeface="+mj-ea"/>
                <a:cs typeface="Arial" panose="020B0604020202020204" pitchFamily="34" charset="0"/>
              </a:rPr>
              <a:t>2 </a:t>
            </a:r>
            <a:r>
              <a:rPr lang="zh-CN" altLang="en-US" sz="2800" i="0" kern="1200" dirty="0">
                <a:solidFill>
                  <a:schemeClr val="tx1"/>
                </a:solidFill>
                <a:effectLst/>
                <a:latin typeface="Calibri" panose="020F0502020204030204" pitchFamily="34" charset="0"/>
                <a:ea typeface="+mj-ea"/>
                <a:cs typeface="Arial" panose="020B0604020202020204" pitchFamily="34" charset="0"/>
              </a:rPr>
              <a:t>为什么使用监督学习</a:t>
            </a:r>
            <a:r>
              <a:rPr lang="en-US" altLang="zh-CN" sz="2800" i="0" kern="1200" dirty="0">
                <a:solidFill>
                  <a:schemeClr val="tx1"/>
                </a:solidFill>
                <a:effectLst/>
                <a:latin typeface="Calibri" panose="020F0502020204030204" pitchFamily="34" charset="0"/>
                <a:ea typeface="+mj-ea"/>
                <a:cs typeface="Arial" panose="020B0604020202020204" pitchFamily="34" charset="0"/>
              </a:rPr>
              <a:t>[3</a:t>
            </a:r>
            <a:r>
              <a:rPr lang="en-US" altLang="zh-CN" sz="2800" i="0"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627EC416-B0BA-4973-B926-D2E80EABE69F}"/>
              </a:ext>
            </a:extLst>
          </p:cNvPr>
          <p:cNvSpPr>
            <a:spLocks noGrp="1"/>
          </p:cNvSpPr>
          <p:nvPr>
            <p:ph idx="1"/>
          </p:nvPr>
        </p:nvSpPr>
        <p:spPr/>
        <p:txBody>
          <a:bodyPr/>
          <a:lstStyle/>
          <a:p>
            <a:r>
              <a:rPr lang="zh-CN" altLang="en-US" dirty="0">
                <a:cs typeface="Arial" panose="020B0604020202020204" pitchFamily="34" charset="0"/>
              </a:rPr>
              <a:t>如果您有所要预测输出的现有数据，请使用监督学习。</a:t>
            </a:r>
          </a:p>
          <a:p>
            <a:r>
              <a:rPr lang="zh-CN" altLang="en-US" dirty="0">
                <a:cs typeface="Arial" panose="020B0604020202020204" pitchFamily="34" charset="0"/>
              </a:rPr>
              <a:t>监督学习算法采用已知的输入数据集和已知的响应，并训练一个模型以对新的输入数据生成合理的预测响应。</a:t>
            </a:r>
          </a:p>
          <a:p>
            <a:r>
              <a:rPr lang="zh-CN" altLang="en-US" dirty="0">
                <a:cs typeface="Arial" panose="020B0604020202020204" pitchFamily="34" charset="0"/>
              </a:rPr>
              <a:t>监督学习可以分为两个子类别：分类和回归。</a:t>
            </a:r>
          </a:p>
          <a:p>
            <a:endParaRPr lang="en-US" dirty="0"/>
          </a:p>
        </p:txBody>
      </p:sp>
      <p:sp>
        <p:nvSpPr>
          <p:cNvPr id="4" name="Slide Number Placeholder 3">
            <a:extLst>
              <a:ext uri="{FF2B5EF4-FFF2-40B4-BE49-F238E27FC236}">
                <a16:creationId xmlns="" xmlns:a16="http://schemas.microsoft.com/office/drawing/2014/main" id="{B061CFEC-6BD4-47CA-BE44-35D5265415C7}"/>
              </a:ext>
            </a:extLst>
          </p:cNvPr>
          <p:cNvSpPr>
            <a:spLocks noGrp="1"/>
          </p:cNvSpPr>
          <p:nvPr>
            <p:ph type="sldNum" sz="quarter" idx="10"/>
          </p:nvPr>
        </p:nvSpPr>
        <p:spPr/>
        <p:txBody>
          <a:bodyPr/>
          <a:lstStyle/>
          <a:p>
            <a:pPr>
              <a:defRPr/>
            </a:pPr>
            <a:fld id="{3209C3FB-4AD6-4B36-A2A7-63E869CCBCB1}" type="slidenum">
              <a:rPr lang="zh-CN" altLang="en-US" smtClean="0"/>
              <a:t>51</a:t>
            </a:fld>
            <a:endParaRPr lang="en-US" altLang="zh-CN"/>
          </a:p>
        </p:txBody>
      </p:sp>
    </p:spTree>
    <p:extLst>
      <p:ext uri="{BB962C8B-B14F-4D97-AF65-F5344CB8AC3E}">
        <p14:creationId xmlns:p14="http://schemas.microsoft.com/office/powerpoint/2010/main" val="20561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DE3E8B-9ADD-4EAF-9AE4-5BB84110E56D}"/>
              </a:ext>
            </a:extLst>
          </p:cNvPr>
          <p:cNvSpPr>
            <a:spLocks noGrp="1"/>
          </p:cNvSpPr>
          <p:nvPr>
            <p:ph type="title"/>
          </p:nvPr>
        </p:nvSpPr>
        <p:spPr/>
        <p:txBody>
          <a:bodyPr/>
          <a:lstStyle/>
          <a:p>
            <a:r>
              <a:rPr lang="en-US" altLang="zh-CN" sz="2800" i="0" kern="1200" dirty="0">
                <a:solidFill>
                  <a:schemeClr val="tx1"/>
                </a:solidFill>
                <a:effectLst/>
              </a:rPr>
              <a:t>3 </a:t>
            </a:r>
            <a:r>
              <a:rPr lang="zh-CN" altLang="en-US" sz="2800" i="0" kern="1200" dirty="0">
                <a:solidFill>
                  <a:schemeClr val="tx1"/>
                </a:solidFill>
                <a:effectLst/>
              </a:rPr>
              <a:t>监督学习基础</a:t>
            </a:r>
          </a:p>
          <a:p>
            <a:endParaRPr lang="en-US" dirty="0"/>
          </a:p>
        </p:txBody>
      </p:sp>
      <p:sp>
        <p:nvSpPr>
          <p:cNvPr id="3" name="Content Placeholder 2">
            <a:extLst>
              <a:ext uri="{FF2B5EF4-FFF2-40B4-BE49-F238E27FC236}">
                <a16:creationId xmlns="" xmlns:a16="http://schemas.microsoft.com/office/drawing/2014/main" id="{5EE53F34-1D82-40FD-A1D3-70BB695B6CAB}"/>
              </a:ext>
            </a:extLst>
          </p:cNvPr>
          <p:cNvSpPr>
            <a:spLocks noGrp="1"/>
          </p:cNvSpPr>
          <p:nvPr>
            <p:ph idx="1"/>
          </p:nvPr>
        </p:nvSpPr>
        <p:spPr/>
        <p:txBody>
          <a:bodyPr/>
          <a:lstStyle/>
          <a:p>
            <a:r>
              <a:rPr lang="zh-CN" altLang="en-US" dirty="0">
                <a:cs typeface="Arial" panose="020B0604020202020204" pitchFamily="34" charset="0"/>
              </a:rPr>
              <a:t>分类使用算法将测试数据准确分配到特定类别中。</a:t>
            </a:r>
          </a:p>
          <a:p>
            <a:r>
              <a:rPr lang="zh-CN" altLang="en-US" dirty="0">
                <a:cs typeface="Arial" panose="020B0604020202020204" pitchFamily="34" charset="0"/>
              </a:rPr>
              <a:t>回归用于理解因变量和自变量之间的关系。它通常用于进行预测。</a:t>
            </a:r>
            <a:endParaRPr lang="en-US" dirty="0"/>
          </a:p>
        </p:txBody>
      </p:sp>
      <p:sp>
        <p:nvSpPr>
          <p:cNvPr id="4" name="Slide Number Placeholder 3">
            <a:extLst>
              <a:ext uri="{FF2B5EF4-FFF2-40B4-BE49-F238E27FC236}">
                <a16:creationId xmlns="" xmlns:a16="http://schemas.microsoft.com/office/drawing/2014/main" id="{751DFDAA-86C1-440A-9C8F-6189A8B583BA}"/>
              </a:ext>
            </a:extLst>
          </p:cNvPr>
          <p:cNvSpPr>
            <a:spLocks noGrp="1"/>
          </p:cNvSpPr>
          <p:nvPr>
            <p:ph type="sldNum" sz="quarter" idx="10"/>
          </p:nvPr>
        </p:nvSpPr>
        <p:spPr/>
        <p:txBody>
          <a:bodyPr/>
          <a:lstStyle/>
          <a:p>
            <a:pPr>
              <a:defRPr/>
            </a:pPr>
            <a:fld id="{3209C3FB-4AD6-4B36-A2A7-63E869CCBCB1}" type="slidenum">
              <a:rPr lang="zh-CN" altLang="en-US" smtClean="0"/>
              <a:t>52</a:t>
            </a:fld>
            <a:endParaRPr lang="en-US" altLang="zh-CN"/>
          </a:p>
        </p:txBody>
      </p:sp>
    </p:spTree>
    <p:extLst>
      <p:ext uri="{BB962C8B-B14F-4D97-AF65-F5344CB8AC3E}">
        <p14:creationId xmlns:p14="http://schemas.microsoft.com/office/powerpoint/2010/main" val="167963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CB3EBA-596B-486C-92E3-7FFF2617539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分类</a:t>
            </a:r>
          </a:p>
          <a:p>
            <a:endParaRPr lang="en-US" dirty="0"/>
          </a:p>
        </p:txBody>
      </p:sp>
      <p:sp>
        <p:nvSpPr>
          <p:cNvPr id="3" name="Content Placeholder 2">
            <a:extLst>
              <a:ext uri="{FF2B5EF4-FFF2-40B4-BE49-F238E27FC236}">
                <a16:creationId xmlns="" xmlns:a16="http://schemas.microsoft.com/office/drawing/2014/main" id="{912271D3-BF63-45B2-B47F-E911177D1A3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942FD5D9-11C7-461C-82E3-8E05255B0F09}"/>
              </a:ext>
            </a:extLst>
          </p:cNvPr>
          <p:cNvSpPr>
            <a:spLocks noGrp="1"/>
          </p:cNvSpPr>
          <p:nvPr>
            <p:ph type="sldNum" sz="quarter" idx="10"/>
          </p:nvPr>
        </p:nvSpPr>
        <p:spPr/>
        <p:txBody>
          <a:bodyPr/>
          <a:lstStyle/>
          <a:p>
            <a:pPr>
              <a:defRPr/>
            </a:pPr>
            <a:fld id="{3209C3FB-4AD6-4B36-A2A7-63E869CCBCB1}" type="slidenum">
              <a:rPr lang="zh-CN" altLang="en-US" smtClean="0"/>
              <a:t>53</a:t>
            </a:fld>
            <a:endParaRPr lang="en-US" altLang="zh-CN"/>
          </a:p>
        </p:txBody>
      </p:sp>
      <p:pic>
        <p:nvPicPr>
          <p:cNvPr id="5" name="图片 4"/>
          <p:cNvPicPr>
            <a:picLocks noChangeAspect="1"/>
          </p:cNvPicPr>
          <p:nvPr/>
        </p:nvPicPr>
        <p:blipFill>
          <a:blip r:embed="rId2"/>
          <a:stretch>
            <a:fillRect/>
          </a:stretch>
        </p:blipFill>
        <p:spPr>
          <a:xfrm>
            <a:off x="1118508" y="863881"/>
            <a:ext cx="6939643" cy="4096492"/>
          </a:xfrm>
          <a:prstGeom prst="rect">
            <a:avLst/>
          </a:prstGeom>
        </p:spPr>
      </p:pic>
    </p:spTree>
    <p:extLst>
      <p:ext uri="{BB962C8B-B14F-4D97-AF65-F5344CB8AC3E}">
        <p14:creationId xmlns:p14="http://schemas.microsoft.com/office/powerpoint/2010/main" val="203080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3EDA6-06BE-4937-8FEB-AD8127EAB0A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A34C32DB-34ED-4FFD-9518-A4DDBCEA7A0B}"/>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3CA0B86-923F-4DCB-8E70-4FB3B6DF9757}"/>
              </a:ext>
            </a:extLst>
          </p:cNvPr>
          <p:cNvSpPr>
            <a:spLocks noGrp="1"/>
          </p:cNvSpPr>
          <p:nvPr>
            <p:ph type="sldNum" sz="quarter" idx="10"/>
          </p:nvPr>
        </p:nvSpPr>
        <p:spPr/>
        <p:txBody>
          <a:bodyPr/>
          <a:lstStyle/>
          <a:p>
            <a:pPr>
              <a:defRPr/>
            </a:pPr>
            <a:fld id="{3209C3FB-4AD6-4B36-A2A7-63E869CCBCB1}" type="slidenum">
              <a:rPr lang="zh-CN" altLang="en-US" smtClean="0"/>
              <a:t>54</a:t>
            </a:fld>
            <a:endParaRPr lang="en-US" altLang="zh-CN"/>
          </a:p>
        </p:txBody>
      </p:sp>
      <p:pic>
        <p:nvPicPr>
          <p:cNvPr id="6" name="图片 5"/>
          <p:cNvPicPr>
            <a:picLocks noChangeAspect="1"/>
          </p:cNvPicPr>
          <p:nvPr/>
        </p:nvPicPr>
        <p:blipFill>
          <a:blip r:embed="rId2"/>
          <a:stretch>
            <a:fillRect/>
          </a:stretch>
        </p:blipFill>
        <p:spPr>
          <a:xfrm>
            <a:off x="304204" y="113957"/>
            <a:ext cx="8535591" cy="4915586"/>
          </a:xfrm>
          <a:prstGeom prst="rect">
            <a:avLst/>
          </a:prstGeom>
        </p:spPr>
      </p:pic>
    </p:spTree>
    <p:extLst>
      <p:ext uri="{BB962C8B-B14F-4D97-AF65-F5344CB8AC3E}">
        <p14:creationId xmlns:p14="http://schemas.microsoft.com/office/powerpoint/2010/main" val="382122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30B2E7-BB0A-43BA-B190-36768A68EAF3}"/>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回归</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endParaRPr lang="en-US" dirty="0"/>
          </a:p>
        </p:txBody>
      </p:sp>
      <p:sp>
        <p:nvSpPr>
          <p:cNvPr id="3" name="Content Placeholder 2">
            <a:extLst>
              <a:ext uri="{FF2B5EF4-FFF2-40B4-BE49-F238E27FC236}">
                <a16:creationId xmlns="" xmlns:a16="http://schemas.microsoft.com/office/drawing/2014/main" id="{22BD5C14-F561-4CCC-8417-CDDBBE0C8A51}"/>
              </a:ext>
            </a:extLst>
          </p:cNvPr>
          <p:cNvSpPr>
            <a:spLocks noGrp="1"/>
          </p:cNvSpPr>
          <p:nvPr>
            <p:ph idx="1"/>
          </p:nvPr>
        </p:nvSpPr>
        <p:spPr/>
        <p:txBody>
          <a:bodyPr/>
          <a:lstStyle/>
          <a:p>
            <a:r>
              <a:rPr lang="zh-CN" altLang="en-US" dirty="0">
                <a:cs typeface="Arial" panose="020B0604020202020204" pitchFamily="34" charset="0"/>
              </a:rPr>
              <a:t>指标：</a:t>
            </a:r>
            <a:br>
              <a:rPr lang="zh-CN" altLang="en-US" dirty="0">
                <a:cs typeface="Arial" panose="020B0604020202020204" pitchFamily="34" charset="0"/>
              </a:rPr>
            </a:br>
            <a:r>
              <a:rPr lang="en-US" altLang="zh-CN" dirty="0"/>
              <a:t>R-square </a:t>
            </a:r>
            <a:endParaRPr lang="en-US" altLang="zh-CN" dirty="0" smtClean="0"/>
          </a:p>
          <a:p>
            <a:r>
              <a:rPr lang="en-US" altLang="zh-CN" dirty="0" smtClean="0"/>
              <a:t>Adjusted </a:t>
            </a:r>
            <a:r>
              <a:rPr lang="en-US" altLang="zh-CN" dirty="0"/>
              <a:t>R-square </a:t>
            </a:r>
            <a:endParaRPr lang="en-US" altLang="zh-CN" dirty="0" smtClean="0"/>
          </a:p>
          <a:p>
            <a:r>
              <a:rPr lang="en-US" altLang="zh-CN" dirty="0" smtClean="0"/>
              <a:t>AIC </a:t>
            </a:r>
          </a:p>
          <a:p>
            <a:r>
              <a:rPr lang="en-US" altLang="zh-CN" dirty="0" smtClean="0"/>
              <a:t>BIC </a:t>
            </a:r>
          </a:p>
          <a:p>
            <a:r>
              <a:rPr lang="en-US" altLang="zh-CN" dirty="0" smtClean="0"/>
              <a:t>Mallows</a:t>
            </a:r>
            <a:r>
              <a:rPr lang="en-US" altLang="zh-CN" dirty="0"/>
              <a:t>’ </a:t>
            </a:r>
            <a:r>
              <a:rPr lang="en-US" altLang="zh-CN" dirty="0" err="1"/>
              <a:t>Cp</a:t>
            </a:r>
            <a:r>
              <a:rPr lang="en-US" altLang="zh-CN" dirty="0"/>
              <a:t> </a:t>
            </a:r>
            <a:endParaRPr lang="en-US" dirty="0"/>
          </a:p>
        </p:txBody>
      </p:sp>
      <p:sp>
        <p:nvSpPr>
          <p:cNvPr id="4" name="Slide Number Placeholder 3">
            <a:extLst>
              <a:ext uri="{FF2B5EF4-FFF2-40B4-BE49-F238E27FC236}">
                <a16:creationId xmlns="" xmlns:a16="http://schemas.microsoft.com/office/drawing/2014/main" id="{A21560E3-B212-4D54-8CA8-0965A649605D}"/>
              </a:ext>
            </a:extLst>
          </p:cNvPr>
          <p:cNvSpPr>
            <a:spLocks noGrp="1"/>
          </p:cNvSpPr>
          <p:nvPr>
            <p:ph type="sldNum" sz="quarter" idx="10"/>
          </p:nvPr>
        </p:nvSpPr>
        <p:spPr/>
        <p:txBody>
          <a:bodyPr/>
          <a:lstStyle/>
          <a:p>
            <a:pPr>
              <a:defRPr/>
            </a:pPr>
            <a:fld id="{3209C3FB-4AD6-4B36-A2A7-63E869CCBCB1}" type="slidenum">
              <a:rPr lang="zh-CN" altLang="en-US" smtClean="0"/>
              <a:t>55</a:t>
            </a:fld>
            <a:endParaRPr lang="en-US" altLang="zh-CN"/>
          </a:p>
        </p:txBody>
      </p:sp>
      <p:pic>
        <p:nvPicPr>
          <p:cNvPr id="5" name="图片 4"/>
          <p:cNvPicPr>
            <a:picLocks noChangeAspect="1"/>
          </p:cNvPicPr>
          <p:nvPr/>
        </p:nvPicPr>
        <p:blipFill>
          <a:blip r:embed="rId2"/>
          <a:stretch>
            <a:fillRect/>
          </a:stretch>
        </p:blipFill>
        <p:spPr>
          <a:xfrm>
            <a:off x="2461758" y="80282"/>
            <a:ext cx="6506483" cy="4877481"/>
          </a:xfrm>
          <a:prstGeom prst="rect">
            <a:avLst/>
          </a:prstGeom>
        </p:spPr>
      </p:pic>
    </p:spTree>
    <p:extLst>
      <p:ext uri="{BB962C8B-B14F-4D97-AF65-F5344CB8AC3E}">
        <p14:creationId xmlns:p14="http://schemas.microsoft.com/office/powerpoint/2010/main" val="146143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003395-D81D-41FC-B029-51797F4209EE}"/>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回归</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510D6E74-F06C-497D-AE34-FE478ED4415B}"/>
              </a:ext>
            </a:extLst>
          </p:cNvPr>
          <p:cNvSpPr>
            <a:spLocks noGrp="1"/>
          </p:cNvSpPr>
          <p:nvPr>
            <p:ph idx="1"/>
          </p:nvPr>
        </p:nvSpPr>
        <p:spPr/>
        <p:txBody>
          <a:bodyPr/>
          <a:lstStyle/>
          <a:p>
            <a:r>
              <a:rPr lang="zh-CN" altLang="en-US" dirty="0"/>
              <a:t>线性回归</a:t>
            </a:r>
            <a:endParaRPr lang="en-US" altLang="zh-CN" dirty="0"/>
          </a:p>
          <a:p>
            <a:r>
              <a:rPr lang="zh-CN" altLang="en-US" dirty="0" smtClean="0"/>
              <a:t>逻辑回归</a:t>
            </a:r>
            <a:endParaRPr lang="en-US" altLang="zh-CN" dirty="0" smtClean="0"/>
          </a:p>
          <a:p>
            <a:r>
              <a:rPr lang="zh-CN" altLang="en-US" dirty="0" smtClean="0"/>
              <a:t>多项式回归</a:t>
            </a:r>
            <a:endParaRPr lang="en-US" altLang="zh-CN" dirty="0"/>
          </a:p>
          <a:p>
            <a:r>
              <a:rPr lang="zh-CN" altLang="en-US" dirty="0" smtClean="0"/>
              <a:t>逐步回归</a:t>
            </a:r>
            <a:endParaRPr lang="en-US" altLang="zh-CN" dirty="0"/>
          </a:p>
          <a:p>
            <a:r>
              <a:rPr lang="zh-CN" altLang="en-US" dirty="0" smtClean="0"/>
              <a:t>岭回归</a:t>
            </a:r>
            <a:endParaRPr lang="en-US" altLang="zh-CN" dirty="0"/>
          </a:p>
          <a:p>
            <a:r>
              <a:rPr lang="en-US" altLang="zh-CN" dirty="0" smtClean="0"/>
              <a:t>Lasso </a:t>
            </a:r>
            <a:r>
              <a:rPr lang="zh-CN" altLang="en-US" dirty="0" smtClean="0"/>
              <a:t>回归</a:t>
            </a:r>
            <a:endParaRPr lang="en-US" altLang="zh-CN" dirty="0" smtClean="0"/>
          </a:p>
          <a:p>
            <a:r>
              <a:rPr lang="zh-CN" altLang="en-US" dirty="0" smtClean="0"/>
              <a:t>贝叶斯回归</a:t>
            </a:r>
            <a:endParaRPr lang="en-US" altLang="zh-CN" dirty="0" smtClean="0"/>
          </a:p>
          <a:p>
            <a:r>
              <a:rPr lang="zh-CN" altLang="en-US" dirty="0" smtClean="0"/>
              <a:t>生态回归</a:t>
            </a:r>
            <a:endParaRPr lang="en-US" altLang="zh-CN" dirty="0" smtClean="0"/>
          </a:p>
          <a:p>
            <a:r>
              <a:rPr lang="zh-CN" altLang="en-US" dirty="0" smtClean="0"/>
              <a:t>稳健回归</a:t>
            </a:r>
            <a:endParaRPr lang="zh-CN" altLang="en-US" dirty="0"/>
          </a:p>
          <a:p>
            <a:endParaRPr lang="en-US" dirty="0"/>
          </a:p>
        </p:txBody>
      </p:sp>
      <p:sp>
        <p:nvSpPr>
          <p:cNvPr id="4" name="Slide Number Placeholder 3">
            <a:extLst>
              <a:ext uri="{FF2B5EF4-FFF2-40B4-BE49-F238E27FC236}">
                <a16:creationId xmlns="" xmlns:a16="http://schemas.microsoft.com/office/drawing/2014/main" id="{6462FE6A-E978-476D-AC37-EFD6365E3878}"/>
              </a:ext>
            </a:extLst>
          </p:cNvPr>
          <p:cNvSpPr>
            <a:spLocks noGrp="1"/>
          </p:cNvSpPr>
          <p:nvPr>
            <p:ph type="sldNum" sz="quarter" idx="10"/>
          </p:nvPr>
        </p:nvSpPr>
        <p:spPr/>
        <p:txBody>
          <a:bodyPr/>
          <a:lstStyle/>
          <a:p>
            <a:pPr>
              <a:defRPr/>
            </a:pPr>
            <a:fld id="{3209C3FB-4AD6-4B36-A2A7-63E869CCBCB1}" type="slidenum">
              <a:rPr lang="zh-CN" altLang="en-US" smtClean="0"/>
              <a:t>56</a:t>
            </a:fld>
            <a:endParaRPr lang="en-US" altLang="zh-CN"/>
          </a:p>
        </p:txBody>
      </p:sp>
      <p:pic>
        <p:nvPicPr>
          <p:cNvPr id="5" name="图片 4"/>
          <p:cNvPicPr>
            <a:picLocks noChangeAspect="1"/>
          </p:cNvPicPr>
          <p:nvPr/>
        </p:nvPicPr>
        <p:blipFill>
          <a:blip r:embed="rId2"/>
          <a:stretch>
            <a:fillRect/>
          </a:stretch>
        </p:blipFill>
        <p:spPr>
          <a:xfrm>
            <a:off x="2625776" y="251780"/>
            <a:ext cx="5753903" cy="4534533"/>
          </a:xfrm>
          <a:prstGeom prst="rect">
            <a:avLst/>
          </a:prstGeom>
        </p:spPr>
      </p:pic>
    </p:spTree>
    <p:extLst>
      <p:ext uri="{BB962C8B-B14F-4D97-AF65-F5344CB8AC3E}">
        <p14:creationId xmlns:p14="http://schemas.microsoft.com/office/powerpoint/2010/main" val="2417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7475A1-71BE-410F-8250-48EDACF5BDAF}"/>
              </a:ext>
            </a:extLst>
          </p:cNvPr>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线性回归</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CFFC8A49-5E02-4440-9C93-D7BE7182D8D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FB797C68-1F77-4CE4-9E2F-4482DAEFDD2C}"/>
              </a:ext>
            </a:extLst>
          </p:cNvPr>
          <p:cNvSpPr>
            <a:spLocks noGrp="1"/>
          </p:cNvSpPr>
          <p:nvPr>
            <p:ph type="sldNum" sz="quarter" idx="10"/>
          </p:nvPr>
        </p:nvSpPr>
        <p:spPr/>
        <p:txBody>
          <a:bodyPr/>
          <a:lstStyle/>
          <a:p>
            <a:pPr>
              <a:defRPr/>
            </a:pPr>
            <a:fld id="{3209C3FB-4AD6-4B36-A2A7-63E869CCBCB1}" type="slidenum">
              <a:rPr lang="zh-CN" altLang="en-US" smtClean="0"/>
              <a:t>57</a:t>
            </a:fld>
            <a:endParaRPr lang="en-US" altLang="zh-CN"/>
          </a:p>
        </p:txBody>
      </p:sp>
      <p:pic>
        <p:nvPicPr>
          <p:cNvPr id="5" name="图片 4"/>
          <p:cNvPicPr>
            <a:picLocks noChangeAspect="1"/>
          </p:cNvPicPr>
          <p:nvPr/>
        </p:nvPicPr>
        <p:blipFill>
          <a:blip r:embed="rId2"/>
          <a:stretch>
            <a:fillRect/>
          </a:stretch>
        </p:blipFill>
        <p:spPr>
          <a:xfrm>
            <a:off x="304800" y="804283"/>
            <a:ext cx="8430802" cy="4153480"/>
          </a:xfrm>
          <a:prstGeom prst="rect">
            <a:avLst/>
          </a:prstGeom>
        </p:spPr>
      </p:pic>
    </p:spTree>
    <p:extLst>
      <p:ext uri="{BB962C8B-B14F-4D97-AF65-F5344CB8AC3E}">
        <p14:creationId xmlns:p14="http://schemas.microsoft.com/office/powerpoint/2010/main" val="76834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B0A521-BF42-4313-AA4B-78F90A09C466}"/>
              </a:ext>
            </a:extLst>
          </p:cNvPr>
          <p:cNvSpPr>
            <a:spLocks noGrp="1"/>
          </p:cNvSpPr>
          <p:nvPr>
            <p:ph type="title"/>
          </p:nvPr>
        </p:nvSpPr>
        <p:spPr/>
        <p:txBody>
          <a:bodyPr/>
          <a:lstStyle/>
          <a:p>
            <a:r>
              <a:rPr lang="zh-CN" altLang="en-US" sz="2800" i="0" kern="1200" dirty="0">
                <a:solidFill>
                  <a:schemeClr val="tx1"/>
                </a:solidFill>
                <a:effectLst/>
                <a:latin typeface="Calibri" panose="020F0502020204030204" pitchFamily="34" charset="0"/>
                <a:ea typeface="+mj-ea"/>
                <a:cs typeface="Arial" panose="020B0604020202020204" pitchFamily="34" charset="0"/>
              </a:rPr>
              <a:t>逻辑</a:t>
            </a:r>
            <a:r>
              <a:rPr lang="zh-CN" altLang="en-US" sz="2800" i="0" kern="1200" dirty="0" smtClean="0">
                <a:solidFill>
                  <a:schemeClr val="tx1"/>
                </a:solidFill>
                <a:effectLst/>
                <a:latin typeface="Calibri" panose="020F0502020204030204" pitchFamily="34" charset="0"/>
                <a:ea typeface="+mj-ea"/>
                <a:cs typeface="Arial" panose="020B0604020202020204" pitchFamily="34" charset="0"/>
              </a:rPr>
              <a:t>回归</a:t>
            </a:r>
            <a:endParaRPr lang="zh-CN" altLang="en-US" sz="280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F85E00C5-5DDC-4D7E-A16C-47A08D0E096B}"/>
              </a:ext>
            </a:extLst>
          </p:cNvPr>
          <p:cNvSpPr>
            <a:spLocks noGrp="1"/>
          </p:cNvSpPr>
          <p:nvPr>
            <p:ph idx="1"/>
          </p:nvPr>
        </p:nvSpPr>
        <p:spPr/>
        <p:txBody>
          <a:bodyPr/>
          <a:lstStyle/>
          <a:p>
            <a:r>
              <a:rPr lang="zh-CN" altLang="en-US" dirty="0" smtClean="0">
                <a:cs typeface="Arial" panose="020B0604020202020204" pitchFamily="34" charset="0"/>
              </a:rPr>
              <a:t>当</a:t>
            </a:r>
            <a:r>
              <a:rPr lang="zh-CN" altLang="en-US" dirty="0">
                <a:cs typeface="Arial" panose="020B0604020202020204" pitchFamily="34" charset="0"/>
              </a:rPr>
              <a:t>因变量是二分变量时，逻辑回归是合适的回归分析。</a:t>
            </a:r>
          </a:p>
          <a:p>
            <a:r>
              <a:rPr lang="zh-CN" altLang="en-US" dirty="0">
                <a:cs typeface="Arial" panose="020B0604020202020204" pitchFamily="34" charset="0"/>
              </a:rPr>
              <a:t>逻辑回归是一种预测分析。</a:t>
            </a:r>
          </a:p>
          <a:p>
            <a:r>
              <a:rPr lang="zh-CN" altLang="en-US" dirty="0">
                <a:cs typeface="Arial" panose="020B0604020202020204" pitchFamily="34" charset="0"/>
              </a:rPr>
              <a:t>逻辑回归用于描述数据并解释一个二元因变量与一个或多个名义、顺序、区间或比率水平自变量之间的关系。</a:t>
            </a:r>
          </a:p>
          <a:p>
            <a:endParaRPr lang="en-US" dirty="0"/>
          </a:p>
        </p:txBody>
      </p:sp>
      <p:sp>
        <p:nvSpPr>
          <p:cNvPr id="4" name="Slide Number Placeholder 3">
            <a:extLst>
              <a:ext uri="{FF2B5EF4-FFF2-40B4-BE49-F238E27FC236}">
                <a16:creationId xmlns="" xmlns:a16="http://schemas.microsoft.com/office/drawing/2014/main" id="{409CD24D-2881-406B-86DA-862EF2959AA5}"/>
              </a:ext>
            </a:extLst>
          </p:cNvPr>
          <p:cNvSpPr>
            <a:spLocks noGrp="1"/>
          </p:cNvSpPr>
          <p:nvPr>
            <p:ph type="sldNum" sz="quarter" idx="10"/>
          </p:nvPr>
        </p:nvSpPr>
        <p:spPr/>
        <p:txBody>
          <a:bodyPr/>
          <a:lstStyle/>
          <a:p>
            <a:pPr>
              <a:defRPr/>
            </a:pPr>
            <a:fld id="{3209C3FB-4AD6-4B36-A2A7-63E869CCBCB1}" type="slidenum">
              <a:rPr lang="zh-CN" altLang="en-US" smtClean="0"/>
              <a:t>58</a:t>
            </a:fld>
            <a:endParaRPr lang="en-US" altLang="zh-CN"/>
          </a:p>
        </p:txBody>
      </p:sp>
      <p:pic>
        <p:nvPicPr>
          <p:cNvPr id="5" name="图片 4"/>
          <p:cNvPicPr>
            <a:picLocks noChangeAspect="1"/>
          </p:cNvPicPr>
          <p:nvPr/>
        </p:nvPicPr>
        <p:blipFill>
          <a:blip r:embed="rId2"/>
          <a:stretch>
            <a:fillRect/>
          </a:stretch>
        </p:blipFill>
        <p:spPr>
          <a:xfrm>
            <a:off x="2531429" y="2692114"/>
            <a:ext cx="2562583" cy="1371791"/>
          </a:xfrm>
          <a:prstGeom prst="rect">
            <a:avLst/>
          </a:prstGeom>
        </p:spPr>
      </p:pic>
    </p:spTree>
    <p:extLst>
      <p:ext uri="{BB962C8B-B14F-4D97-AF65-F5344CB8AC3E}">
        <p14:creationId xmlns:p14="http://schemas.microsoft.com/office/powerpoint/2010/main" val="354101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22E7D1-62D4-4924-9488-5794027880D9}"/>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多项式回归</a:t>
            </a:r>
            <a:endParaRPr lang="en-US" dirty="0"/>
          </a:p>
        </p:txBody>
      </p:sp>
      <p:pic>
        <p:nvPicPr>
          <p:cNvPr id="5" name="内容占位符 4"/>
          <p:cNvPicPr>
            <a:picLocks noGrp="1" noChangeAspect="1"/>
          </p:cNvPicPr>
          <p:nvPr>
            <p:ph idx="1"/>
          </p:nvPr>
        </p:nvPicPr>
        <p:blipFill>
          <a:blip r:embed="rId2"/>
          <a:stretch>
            <a:fillRect/>
          </a:stretch>
        </p:blipFill>
        <p:spPr>
          <a:xfrm>
            <a:off x="1240660" y="842963"/>
            <a:ext cx="6857943" cy="3870325"/>
          </a:xfrm>
          <a:prstGeom prst="rect">
            <a:avLst/>
          </a:prstGeom>
        </p:spPr>
      </p:pic>
      <p:sp>
        <p:nvSpPr>
          <p:cNvPr id="4" name="Slide Number Placeholder 3">
            <a:extLst>
              <a:ext uri="{FF2B5EF4-FFF2-40B4-BE49-F238E27FC236}">
                <a16:creationId xmlns="" xmlns:a16="http://schemas.microsoft.com/office/drawing/2014/main" id="{111CC5A0-3266-452C-A5E9-57BF7877CA03}"/>
              </a:ext>
            </a:extLst>
          </p:cNvPr>
          <p:cNvSpPr>
            <a:spLocks noGrp="1"/>
          </p:cNvSpPr>
          <p:nvPr>
            <p:ph type="sldNum" sz="quarter" idx="10"/>
          </p:nvPr>
        </p:nvSpPr>
        <p:spPr/>
        <p:txBody>
          <a:bodyPr/>
          <a:lstStyle/>
          <a:p>
            <a:pPr>
              <a:defRPr/>
            </a:pPr>
            <a:fld id="{3209C3FB-4AD6-4B36-A2A7-63E869CCBCB1}" type="slidenum">
              <a:rPr lang="zh-CN" altLang="en-US" smtClean="0"/>
              <a:t>59</a:t>
            </a:fld>
            <a:endParaRPr lang="en-US" altLang="zh-CN"/>
          </a:p>
        </p:txBody>
      </p:sp>
    </p:spTree>
    <p:extLst>
      <p:ext uri="{BB962C8B-B14F-4D97-AF65-F5344CB8AC3E}">
        <p14:creationId xmlns:p14="http://schemas.microsoft.com/office/powerpoint/2010/main" val="33759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173E02-35F5-4176-9F48-60A8CACF513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时间线</a:t>
            </a:r>
          </a:p>
          <a:p>
            <a:endParaRPr lang="en-US" dirty="0"/>
          </a:p>
        </p:txBody>
      </p:sp>
      <p:sp>
        <p:nvSpPr>
          <p:cNvPr id="3" name="Content Placeholder 2">
            <a:extLst>
              <a:ext uri="{FF2B5EF4-FFF2-40B4-BE49-F238E27FC236}">
                <a16:creationId xmlns="" xmlns:a16="http://schemas.microsoft.com/office/drawing/2014/main" id="{5A40827E-D6EB-48B4-9B19-B123A7175965}"/>
              </a:ext>
            </a:extLst>
          </p:cNvPr>
          <p:cNvSpPr>
            <a:spLocks noGrp="1"/>
          </p:cNvSpPr>
          <p:nvPr>
            <p:ph idx="1"/>
          </p:nvPr>
        </p:nvSpPr>
        <p:spPr/>
        <p:txBody>
          <a:bodyPr/>
          <a:lstStyle/>
          <a:p>
            <a:r>
              <a:rPr lang="zh-CN" altLang="en-US" dirty="0">
                <a:cs typeface="Arial" panose="020B0604020202020204" pitchFamily="34" charset="0"/>
              </a:rPr>
              <a:t>随着</a:t>
            </a:r>
            <a:r>
              <a:rPr lang="zh-CN" altLang="en-US" b="1" dirty="0">
                <a:cs typeface="Arial" panose="020B0604020202020204" pitchFamily="34" charset="0"/>
              </a:rPr>
              <a:t>算法、数据</a:t>
            </a:r>
            <a:r>
              <a:rPr lang="zh-CN" altLang="en-US" dirty="0">
                <a:cs typeface="Arial" panose="020B0604020202020204" pitchFamily="34" charset="0"/>
              </a:rPr>
              <a:t>和</a:t>
            </a:r>
            <a:r>
              <a:rPr lang="zh-CN" altLang="en-US" b="1" dirty="0">
                <a:cs typeface="Arial" panose="020B0604020202020204" pitchFamily="34" charset="0"/>
              </a:rPr>
              <a:t>高性能计算</a:t>
            </a:r>
            <a:r>
              <a:rPr lang="zh-CN" altLang="en-US" dirty="0">
                <a:cs typeface="Arial" panose="020B0604020202020204" pitchFamily="34" charset="0"/>
              </a:rPr>
              <a:t>的发展</a:t>
            </a:r>
          </a:p>
          <a:p>
            <a:r>
              <a:rPr lang="en-US" altLang="zh-CN" dirty="0">
                <a:cs typeface="Arial" panose="020B0604020202020204" pitchFamily="34" charset="0"/>
              </a:rPr>
              <a:t>1950</a:t>
            </a:r>
            <a:r>
              <a:rPr lang="zh-CN" altLang="en-US" dirty="0">
                <a:cs typeface="Arial" panose="020B0604020202020204" pitchFamily="34" charset="0"/>
              </a:rPr>
              <a:t>年代</a:t>
            </a:r>
            <a:r>
              <a:rPr lang="en-US" altLang="zh-CN" dirty="0">
                <a:cs typeface="Arial" panose="020B0604020202020204" pitchFamily="34" charset="0"/>
              </a:rPr>
              <a:t>-1970</a:t>
            </a:r>
            <a:r>
              <a:rPr lang="zh-CN" altLang="en-US" dirty="0">
                <a:cs typeface="Arial" panose="020B0604020202020204" pitchFamily="34" charset="0"/>
              </a:rPr>
              <a:t>年代</a:t>
            </a:r>
            <a:br>
              <a:rPr lang="zh-CN" altLang="en-US" dirty="0">
                <a:cs typeface="Arial" panose="020B0604020202020204" pitchFamily="34" charset="0"/>
              </a:rPr>
            </a:br>
            <a:r>
              <a:rPr lang="zh-CN" altLang="en-US" dirty="0">
                <a:cs typeface="Arial" panose="020B0604020202020204" pitchFamily="34" charset="0"/>
              </a:rPr>
              <a:t>神经网络</a:t>
            </a:r>
            <a:br>
              <a:rPr lang="zh-CN" altLang="en-US" dirty="0">
                <a:cs typeface="Arial" panose="020B0604020202020204" pitchFamily="34" charset="0"/>
              </a:rPr>
            </a:br>
            <a:r>
              <a:rPr lang="zh-CN" altLang="en-US" dirty="0">
                <a:cs typeface="Arial" panose="020B0604020202020204" pitchFamily="34" charset="0"/>
              </a:rPr>
              <a:t>神经网络的早期工作激起了对</a:t>
            </a:r>
            <a:r>
              <a:rPr lang="en-US" altLang="zh-CN" dirty="0">
                <a:cs typeface="Arial" panose="020B0604020202020204" pitchFamily="34" charset="0"/>
              </a:rPr>
              <a:t>"</a:t>
            </a:r>
            <a:r>
              <a:rPr lang="zh-CN" altLang="en-US" dirty="0">
                <a:cs typeface="Arial" panose="020B0604020202020204" pitchFamily="34" charset="0"/>
              </a:rPr>
              <a:t>会思考的机器</a:t>
            </a:r>
            <a:r>
              <a:rPr lang="en-US" altLang="zh-CN" dirty="0">
                <a:cs typeface="Arial" panose="020B0604020202020204" pitchFamily="34" charset="0"/>
              </a:rPr>
              <a:t>"</a:t>
            </a:r>
            <a:r>
              <a:rPr lang="zh-CN" altLang="en-US" dirty="0">
                <a:cs typeface="Arial" panose="020B0604020202020204" pitchFamily="34" charset="0"/>
              </a:rPr>
              <a:t>的兴奋。</a:t>
            </a:r>
          </a:p>
          <a:p>
            <a:r>
              <a:rPr lang="en-US" altLang="zh-CN" dirty="0">
                <a:cs typeface="Arial" panose="020B0604020202020204" pitchFamily="34" charset="0"/>
              </a:rPr>
              <a:t>1980</a:t>
            </a:r>
            <a:r>
              <a:rPr lang="zh-CN" altLang="en-US" dirty="0">
                <a:cs typeface="Arial" panose="020B0604020202020204" pitchFamily="34" charset="0"/>
              </a:rPr>
              <a:t>年代</a:t>
            </a:r>
            <a:r>
              <a:rPr lang="en-US" altLang="zh-CN" dirty="0">
                <a:cs typeface="Arial" panose="020B0604020202020204" pitchFamily="34" charset="0"/>
              </a:rPr>
              <a:t>-2010</a:t>
            </a:r>
            <a:r>
              <a:rPr lang="zh-CN" altLang="en-US" dirty="0">
                <a:cs typeface="Arial" panose="020B0604020202020204" pitchFamily="34" charset="0"/>
              </a:rPr>
              <a:t>年代</a:t>
            </a:r>
            <a:br>
              <a:rPr lang="zh-CN" altLang="en-US" dirty="0">
                <a:cs typeface="Arial" panose="020B0604020202020204" pitchFamily="34" charset="0"/>
              </a:rPr>
            </a:br>
            <a:r>
              <a:rPr lang="zh-CN" altLang="en-US" dirty="0">
                <a:cs typeface="Arial" panose="020B0604020202020204" pitchFamily="34" charset="0"/>
              </a:rPr>
              <a:t>机器学习</a:t>
            </a:r>
            <a:br>
              <a:rPr lang="zh-CN" altLang="en-US" dirty="0">
                <a:cs typeface="Arial" panose="020B0604020202020204" pitchFamily="34" charset="0"/>
              </a:rPr>
            </a:br>
            <a:r>
              <a:rPr lang="zh-CN" altLang="en-US" dirty="0">
                <a:cs typeface="Arial" panose="020B0604020202020204" pitchFamily="34" charset="0"/>
              </a:rPr>
              <a:t>机器学习变得流行。</a:t>
            </a:r>
          </a:p>
          <a:p>
            <a:r>
              <a:rPr lang="zh-CN" altLang="en-US" dirty="0">
                <a:cs typeface="Arial" panose="020B0604020202020204" pitchFamily="34" charset="0"/>
              </a:rPr>
              <a:t>当今</a:t>
            </a:r>
            <a:br>
              <a:rPr lang="zh-CN" altLang="en-US" dirty="0">
                <a:cs typeface="Arial" panose="020B0604020202020204" pitchFamily="34" charset="0"/>
              </a:rPr>
            </a:br>
            <a:r>
              <a:rPr lang="zh-CN" altLang="en-US" dirty="0">
                <a:cs typeface="Arial" panose="020B0604020202020204" pitchFamily="34" charset="0"/>
              </a:rPr>
              <a:t>深度学习</a:t>
            </a:r>
            <a:br>
              <a:rPr lang="zh-CN" altLang="en-US" dirty="0">
                <a:cs typeface="Arial" panose="020B0604020202020204" pitchFamily="34" charset="0"/>
              </a:rPr>
            </a:br>
            <a:r>
              <a:rPr lang="zh-CN" altLang="en-US" dirty="0">
                <a:cs typeface="Arial" panose="020B0604020202020204" pitchFamily="34" charset="0"/>
              </a:rPr>
              <a:t>深度学习的突破推动了人工智能的繁荣。</a:t>
            </a:r>
            <a:endParaRPr lang="en-US" dirty="0"/>
          </a:p>
        </p:txBody>
      </p:sp>
      <p:sp>
        <p:nvSpPr>
          <p:cNvPr id="4" name="Slide Number Placeholder 3">
            <a:extLst>
              <a:ext uri="{FF2B5EF4-FFF2-40B4-BE49-F238E27FC236}">
                <a16:creationId xmlns="" xmlns:a16="http://schemas.microsoft.com/office/drawing/2014/main" id="{529D0B0B-EDC9-492F-BE34-24387F15139B}"/>
              </a:ext>
            </a:extLst>
          </p:cNvPr>
          <p:cNvSpPr>
            <a:spLocks noGrp="1"/>
          </p:cNvSpPr>
          <p:nvPr>
            <p:ph type="sldNum" sz="quarter" idx="10"/>
          </p:nvPr>
        </p:nvSpPr>
        <p:spPr/>
        <p:txBody>
          <a:bodyPr/>
          <a:lstStyle/>
          <a:p>
            <a:pPr>
              <a:defRPr/>
            </a:pPr>
            <a:fld id="{3209C3FB-4AD6-4B36-A2A7-63E869CCBCB1}" type="slidenum">
              <a:rPr lang="zh-CN" altLang="en-US" smtClean="0"/>
              <a:t>6</a:t>
            </a:fld>
            <a:endParaRPr lang="en-US" altLang="zh-CN"/>
          </a:p>
        </p:txBody>
      </p:sp>
    </p:spTree>
    <p:extLst>
      <p:ext uri="{BB962C8B-B14F-4D97-AF65-F5344CB8AC3E}">
        <p14:creationId xmlns:p14="http://schemas.microsoft.com/office/powerpoint/2010/main" val="244815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AA0FAD-B769-4339-BAD3-A8236CD4F49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逐步回归</a:t>
            </a:r>
          </a:p>
          <a:p>
            <a:endParaRPr lang="en-US" dirty="0"/>
          </a:p>
        </p:txBody>
      </p:sp>
      <p:sp>
        <p:nvSpPr>
          <p:cNvPr id="3" name="Content Placeholder 2">
            <a:extLst>
              <a:ext uri="{FF2B5EF4-FFF2-40B4-BE49-F238E27FC236}">
                <a16:creationId xmlns="" xmlns:a16="http://schemas.microsoft.com/office/drawing/2014/main" id="{4D5428FC-6D56-470A-B096-7733AD63D2C6}"/>
              </a:ext>
            </a:extLst>
          </p:cNvPr>
          <p:cNvSpPr>
            <a:spLocks noGrp="1"/>
          </p:cNvSpPr>
          <p:nvPr>
            <p:ph idx="1"/>
          </p:nvPr>
        </p:nvSpPr>
        <p:spPr/>
        <p:txBody>
          <a:bodyPr/>
          <a:lstStyle/>
          <a:p>
            <a:r>
              <a:rPr lang="en-US" altLang="zh-CN" sz="2800" b="1" dirty="0">
                <a:cs typeface="Arial" panose="020B0604020202020204" pitchFamily="34" charset="0"/>
              </a:rPr>
              <a:t>R</a:t>
            </a:r>
            <a:r>
              <a:rPr lang="zh-CN" altLang="en-US" sz="2800" b="1" dirty="0">
                <a:cs typeface="Arial" panose="020B0604020202020204" pitchFamily="34" charset="0"/>
              </a:rPr>
              <a:t>平方</a:t>
            </a:r>
            <a:r>
              <a:rPr lang="en-US" altLang="zh-CN" sz="2800" b="1" dirty="0">
                <a:cs typeface="Arial" panose="020B0604020202020204" pitchFamily="34" charset="0"/>
              </a:rPr>
              <a:t>, F</a:t>
            </a:r>
            <a:r>
              <a:rPr lang="zh-CN" altLang="en-US" sz="2800" b="1" dirty="0">
                <a:cs typeface="Arial" panose="020B0604020202020204" pitchFamily="34" charset="0"/>
              </a:rPr>
              <a:t>检验或 </a:t>
            </a:r>
            <a:r>
              <a:rPr lang="en-US" altLang="zh-CN" sz="2800" b="1" dirty="0">
                <a:cs typeface="Arial" panose="020B0604020202020204" pitchFamily="34" charset="0"/>
              </a:rPr>
              <a:t>t</a:t>
            </a:r>
            <a:r>
              <a:rPr lang="zh-CN" altLang="en-US" sz="2800" b="1" dirty="0">
                <a:cs typeface="Arial" panose="020B0604020202020204" pitchFamily="34" charset="0"/>
              </a:rPr>
              <a:t>检验。</a:t>
            </a:r>
            <a:endParaRPr lang="zh-CN" altLang="en-US" sz="2800" dirty="0">
              <a:cs typeface="Arial" panose="020B0604020202020204" pitchFamily="34" charset="0"/>
            </a:endParaRPr>
          </a:p>
          <a:p>
            <a:pPr lvl="1"/>
            <a:r>
              <a:rPr lang="zh-CN" altLang="en-US" dirty="0"/>
              <a:t>逐步回归是逐步迭代构建回归模型的过程，涉及选择要在最终模型中使用的自变量。</a:t>
            </a:r>
          </a:p>
          <a:p>
            <a:r>
              <a:rPr lang="zh-CN" altLang="en-US" sz="2800" dirty="0">
                <a:cs typeface="Arial" panose="020B0604020202020204" pitchFamily="34" charset="0"/>
              </a:rPr>
              <a:t>它涉及依次添加或移除潜在的解释变量，并在每次迭代后测试统计显著性。</a:t>
            </a:r>
            <a:endParaRPr lang="en-US" dirty="0"/>
          </a:p>
        </p:txBody>
      </p:sp>
      <p:sp>
        <p:nvSpPr>
          <p:cNvPr id="4" name="Slide Number Placeholder 3">
            <a:extLst>
              <a:ext uri="{FF2B5EF4-FFF2-40B4-BE49-F238E27FC236}">
                <a16:creationId xmlns="" xmlns:a16="http://schemas.microsoft.com/office/drawing/2014/main" id="{41D0D94D-2009-425D-B019-905C11E89A0E}"/>
              </a:ext>
            </a:extLst>
          </p:cNvPr>
          <p:cNvSpPr>
            <a:spLocks noGrp="1"/>
          </p:cNvSpPr>
          <p:nvPr>
            <p:ph type="sldNum" sz="quarter" idx="10"/>
          </p:nvPr>
        </p:nvSpPr>
        <p:spPr/>
        <p:txBody>
          <a:bodyPr/>
          <a:lstStyle/>
          <a:p>
            <a:pPr>
              <a:defRPr/>
            </a:pPr>
            <a:fld id="{3209C3FB-4AD6-4B36-A2A7-63E869CCBCB1}" type="slidenum">
              <a:rPr lang="zh-CN" altLang="en-US" smtClean="0"/>
              <a:t>60</a:t>
            </a:fld>
            <a:endParaRPr lang="en-US" altLang="zh-CN"/>
          </a:p>
        </p:txBody>
      </p:sp>
    </p:spTree>
    <p:extLst>
      <p:ext uri="{BB962C8B-B14F-4D97-AF65-F5344CB8AC3E}">
        <p14:creationId xmlns:p14="http://schemas.microsoft.com/office/powerpoint/2010/main" val="308311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2DC694-1AB6-4498-B281-D66193A36B4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逐步回归</a:t>
            </a:r>
          </a:p>
          <a:p>
            <a:endParaRPr lang="en-US" dirty="0"/>
          </a:p>
        </p:txBody>
      </p:sp>
      <p:sp>
        <p:nvSpPr>
          <p:cNvPr id="3" name="Content Placeholder 2">
            <a:extLst>
              <a:ext uri="{FF2B5EF4-FFF2-40B4-BE49-F238E27FC236}">
                <a16:creationId xmlns="" xmlns:a16="http://schemas.microsoft.com/office/drawing/2014/main" id="{A5878BF9-584A-49BB-BABE-70524617B6FC}"/>
              </a:ext>
            </a:extLst>
          </p:cNvPr>
          <p:cNvSpPr>
            <a:spLocks noGrp="1"/>
          </p:cNvSpPr>
          <p:nvPr>
            <p:ph idx="1"/>
          </p:nvPr>
        </p:nvSpPr>
        <p:spPr/>
        <p:txBody>
          <a:bodyPr/>
          <a:lstStyle/>
          <a:p>
            <a:r>
              <a:rPr lang="zh-CN" altLang="en-US" dirty="0">
                <a:cs typeface="Arial" panose="020B0604020202020204" pitchFamily="34" charset="0"/>
              </a:rPr>
              <a:t>逐步回归的基本目标是通过一系列检验找到一个显著影响因变量的自变量集。</a:t>
            </a:r>
          </a:p>
          <a:p>
            <a:r>
              <a:rPr lang="zh-CN" altLang="en-US" dirty="0">
                <a:cs typeface="Arial" panose="020B0604020202020204" pitchFamily="34" charset="0"/>
              </a:rPr>
              <a:t>这是通过计算机迭代完成的，迭代是通过重复的分析轮次或周期得出结果或决策的过程。</a:t>
            </a:r>
          </a:p>
          <a:p>
            <a:r>
              <a:rPr lang="zh-CN" altLang="en-US" dirty="0">
                <a:cs typeface="Arial" panose="020B0604020202020204" pitchFamily="34" charset="0"/>
              </a:rPr>
              <a:t>借助统计软件包自动进行检验具有节省时间和限制错误的优点。</a:t>
            </a:r>
          </a:p>
          <a:p>
            <a:endParaRPr lang="en-US" dirty="0"/>
          </a:p>
        </p:txBody>
      </p:sp>
      <p:sp>
        <p:nvSpPr>
          <p:cNvPr id="4" name="Slide Number Placeholder 3">
            <a:extLst>
              <a:ext uri="{FF2B5EF4-FFF2-40B4-BE49-F238E27FC236}">
                <a16:creationId xmlns="" xmlns:a16="http://schemas.microsoft.com/office/drawing/2014/main" id="{F49407A5-5282-415D-8120-5C31D8911B88}"/>
              </a:ext>
            </a:extLst>
          </p:cNvPr>
          <p:cNvSpPr>
            <a:spLocks noGrp="1"/>
          </p:cNvSpPr>
          <p:nvPr>
            <p:ph type="sldNum" sz="quarter" idx="10"/>
          </p:nvPr>
        </p:nvSpPr>
        <p:spPr/>
        <p:txBody>
          <a:bodyPr/>
          <a:lstStyle/>
          <a:p>
            <a:pPr>
              <a:defRPr/>
            </a:pPr>
            <a:fld id="{3209C3FB-4AD6-4B36-A2A7-63E869CCBCB1}" type="slidenum">
              <a:rPr lang="zh-CN" altLang="en-US" smtClean="0"/>
              <a:t>61</a:t>
            </a:fld>
            <a:endParaRPr lang="en-US" altLang="zh-CN"/>
          </a:p>
        </p:txBody>
      </p:sp>
    </p:spTree>
    <p:extLst>
      <p:ext uri="{BB962C8B-B14F-4D97-AF65-F5344CB8AC3E}">
        <p14:creationId xmlns:p14="http://schemas.microsoft.com/office/powerpoint/2010/main" val="134543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15FC93-A0EC-4DD1-AB2B-30D0E88B338E}"/>
              </a:ext>
            </a:extLst>
          </p:cNvPr>
          <p:cNvSpPr>
            <a:spLocks noGrp="1"/>
          </p:cNvSpPr>
          <p:nvPr>
            <p:ph type="title"/>
          </p:nvPr>
        </p:nvSpPr>
        <p:spPr/>
        <p:txBody>
          <a:bodyPr/>
          <a:lstStyle/>
          <a:p>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岭回归</a:t>
            </a:r>
            <a:endParaRPr lang="en-US" dirty="0"/>
          </a:p>
        </p:txBody>
      </p:sp>
      <p:pic>
        <p:nvPicPr>
          <p:cNvPr id="5" name="内容占位符 4"/>
          <p:cNvPicPr>
            <a:picLocks noGrp="1" noChangeAspect="1"/>
          </p:cNvPicPr>
          <p:nvPr>
            <p:ph idx="1"/>
          </p:nvPr>
        </p:nvPicPr>
        <p:blipFill>
          <a:blip r:embed="rId2"/>
          <a:stretch>
            <a:fillRect/>
          </a:stretch>
        </p:blipFill>
        <p:spPr>
          <a:xfrm>
            <a:off x="803685" y="842963"/>
            <a:ext cx="7731892" cy="3870325"/>
          </a:xfrm>
          <a:prstGeom prst="rect">
            <a:avLst/>
          </a:prstGeom>
        </p:spPr>
      </p:pic>
      <p:sp>
        <p:nvSpPr>
          <p:cNvPr id="4" name="Slide Number Placeholder 3">
            <a:extLst>
              <a:ext uri="{FF2B5EF4-FFF2-40B4-BE49-F238E27FC236}">
                <a16:creationId xmlns="" xmlns:a16="http://schemas.microsoft.com/office/drawing/2014/main" id="{A4A6E6E1-B247-4A1A-B60F-E9E2A0B0C74D}"/>
              </a:ext>
            </a:extLst>
          </p:cNvPr>
          <p:cNvSpPr>
            <a:spLocks noGrp="1"/>
          </p:cNvSpPr>
          <p:nvPr>
            <p:ph type="sldNum" sz="quarter" idx="10"/>
          </p:nvPr>
        </p:nvSpPr>
        <p:spPr/>
        <p:txBody>
          <a:bodyPr/>
          <a:lstStyle/>
          <a:p>
            <a:pPr>
              <a:defRPr/>
            </a:pPr>
            <a:fld id="{3209C3FB-4AD6-4B36-A2A7-63E869CCBCB1}" type="slidenum">
              <a:rPr lang="zh-CN" altLang="en-US" smtClean="0"/>
              <a:t>62</a:t>
            </a:fld>
            <a:endParaRPr lang="en-US" altLang="zh-CN"/>
          </a:p>
        </p:txBody>
      </p:sp>
    </p:spTree>
    <p:extLst>
      <p:ext uri="{BB962C8B-B14F-4D97-AF65-F5344CB8AC3E}">
        <p14:creationId xmlns:p14="http://schemas.microsoft.com/office/powerpoint/2010/main" val="24429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A4305-BFC0-40EB-BD88-3608091C17F2}"/>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Lasso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回归</a:t>
            </a:r>
            <a:endParaRPr lang="en-US" dirty="0"/>
          </a:p>
        </p:txBody>
      </p:sp>
      <p:sp>
        <p:nvSpPr>
          <p:cNvPr id="3" name="Content Placeholder 2">
            <a:extLst>
              <a:ext uri="{FF2B5EF4-FFF2-40B4-BE49-F238E27FC236}">
                <a16:creationId xmlns="" xmlns:a16="http://schemas.microsoft.com/office/drawing/2014/main" id="{35B37D9A-D07D-42EC-95A3-D192EA3F1F90}"/>
              </a:ext>
            </a:extLst>
          </p:cNvPr>
          <p:cNvSpPr>
            <a:spLocks noGrp="1"/>
          </p:cNvSpPr>
          <p:nvPr>
            <p:ph idx="1"/>
          </p:nvPr>
        </p:nvSpPr>
        <p:spPr/>
        <p:txBody>
          <a:bodyPr/>
          <a:lstStyle/>
          <a:p>
            <a:endParaRPr lang="zh-CN" altLang="en-US" b="1" dirty="0">
              <a:cs typeface="Arial" panose="020B0604020202020204" pitchFamily="34" charset="0"/>
            </a:endParaRPr>
          </a:p>
          <a:p>
            <a:r>
              <a:rPr lang="zh-CN" altLang="en-US" dirty="0">
                <a:cs typeface="Arial" panose="020B0604020202020204" pitchFamily="34" charset="0"/>
              </a:rPr>
              <a:t>首字母缩略词</a:t>
            </a:r>
            <a:r>
              <a:rPr lang="en-US" altLang="zh-CN" dirty="0">
                <a:cs typeface="Arial" panose="020B0604020202020204" pitchFamily="34" charset="0"/>
              </a:rPr>
              <a:t>"LASSO"</a:t>
            </a:r>
            <a:r>
              <a:rPr lang="zh-CN" altLang="en-US" dirty="0">
                <a:cs typeface="Arial" panose="020B0604020202020204" pitchFamily="34" charset="0"/>
              </a:rPr>
              <a:t>代表</a:t>
            </a:r>
            <a:r>
              <a:rPr lang="zh-CN" altLang="en-US" b="1" dirty="0">
                <a:cs typeface="Arial" panose="020B0604020202020204" pitchFamily="34" charset="0"/>
              </a:rPr>
              <a:t>最小绝对收缩</a:t>
            </a:r>
            <a:r>
              <a:rPr lang="zh-CN" altLang="en-US" dirty="0">
                <a:cs typeface="Arial" panose="020B0604020202020204" pitchFamily="34" charset="0"/>
              </a:rPr>
              <a:t>和</a:t>
            </a:r>
            <a:r>
              <a:rPr lang="zh-CN" altLang="en-US" b="1" dirty="0">
                <a:cs typeface="Arial" panose="020B0604020202020204" pitchFamily="34" charset="0"/>
              </a:rPr>
              <a:t>选择算子</a:t>
            </a:r>
            <a:r>
              <a:rPr lang="zh-CN" altLang="en-US" dirty="0">
                <a:cs typeface="Arial" panose="020B0604020202020204" pitchFamily="34" charset="0"/>
              </a:rPr>
              <a:t>。</a:t>
            </a:r>
          </a:p>
          <a:p>
            <a:r>
              <a:rPr lang="en-US" altLang="zh-CN" dirty="0">
                <a:cs typeface="Arial" panose="020B0604020202020204" pitchFamily="34" charset="0"/>
              </a:rPr>
              <a:t>Lasso </a:t>
            </a:r>
            <a:r>
              <a:rPr lang="zh-CN" altLang="en-US" dirty="0">
                <a:cs typeface="Arial" panose="020B0604020202020204" pitchFamily="34" charset="0"/>
              </a:rPr>
              <a:t>回归是一种使用收缩的</a:t>
            </a:r>
            <a:r>
              <a:rPr lang="zh-CN" altLang="en-US" b="1" dirty="0">
                <a:cs typeface="Arial" panose="020B0604020202020204" pitchFamily="34" charset="0"/>
              </a:rPr>
              <a:t>线性</a:t>
            </a:r>
            <a:r>
              <a:rPr lang="zh-CN" altLang="en-US" dirty="0">
                <a:cs typeface="Arial" panose="020B0604020202020204" pitchFamily="34" charset="0"/>
              </a:rPr>
              <a:t>回归。</a:t>
            </a:r>
          </a:p>
          <a:p>
            <a:r>
              <a:rPr lang="zh-CN" altLang="en-US" b="1" dirty="0">
                <a:cs typeface="Arial" panose="020B0604020202020204" pitchFamily="34" charset="0"/>
              </a:rPr>
              <a:t>收缩</a:t>
            </a:r>
            <a:r>
              <a:rPr lang="zh-CN" altLang="en-US" dirty="0">
                <a:cs typeface="Arial" panose="020B0604020202020204" pitchFamily="34" charset="0"/>
              </a:rPr>
              <a:t>是将数据值向中心点收缩，例如均值</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1919CFAC-58D8-4294-9F2D-AFE1910F08DE}"/>
              </a:ext>
            </a:extLst>
          </p:cNvPr>
          <p:cNvSpPr>
            <a:spLocks noGrp="1"/>
          </p:cNvSpPr>
          <p:nvPr>
            <p:ph type="sldNum" sz="quarter" idx="10"/>
          </p:nvPr>
        </p:nvSpPr>
        <p:spPr/>
        <p:txBody>
          <a:bodyPr/>
          <a:lstStyle/>
          <a:p>
            <a:pPr>
              <a:defRPr/>
            </a:pPr>
            <a:fld id="{3209C3FB-4AD6-4B36-A2A7-63E869CCBCB1}" type="slidenum">
              <a:rPr lang="zh-CN" altLang="en-US" smtClean="0"/>
              <a:t>63</a:t>
            </a:fld>
            <a:endParaRPr lang="en-US" altLang="zh-CN"/>
          </a:p>
        </p:txBody>
      </p:sp>
      <p:pic>
        <p:nvPicPr>
          <p:cNvPr id="5" name="图片 4"/>
          <p:cNvPicPr>
            <a:picLocks noChangeAspect="1"/>
          </p:cNvPicPr>
          <p:nvPr/>
        </p:nvPicPr>
        <p:blipFill>
          <a:blip r:embed="rId2"/>
          <a:stretch>
            <a:fillRect/>
          </a:stretch>
        </p:blipFill>
        <p:spPr>
          <a:xfrm>
            <a:off x="2231287" y="3090775"/>
            <a:ext cx="4077269" cy="1247949"/>
          </a:xfrm>
          <a:prstGeom prst="rect">
            <a:avLst/>
          </a:prstGeom>
        </p:spPr>
      </p:pic>
    </p:spTree>
    <p:extLst>
      <p:ext uri="{BB962C8B-B14F-4D97-AF65-F5344CB8AC3E}">
        <p14:creationId xmlns:p14="http://schemas.microsoft.com/office/powerpoint/2010/main" val="95568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022F1D-0111-4D1C-A999-8D8B059E30B1}"/>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Lasso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回归</a:t>
            </a:r>
            <a:endParaRPr lang="en-US" dirty="0"/>
          </a:p>
        </p:txBody>
      </p:sp>
      <p:sp>
        <p:nvSpPr>
          <p:cNvPr id="3" name="Content Placeholder 2">
            <a:extLst>
              <a:ext uri="{FF2B5EF4-FFF2-40B4-BE49-F238E27FC236}">
                <a16:creationId xmlns="" xmlns:a16="http://schemas.microsoft.com/office/drawing/2014/main" id="{F90DE517-1986-4F13-AD71-7F15C27363DB}"/>
              </a:ext>
            </a:extLst>
          </p:cNvPr>
          <p:cNvSpPr>
            <a:spLocks noGrp="1"/>
          </p:cNvSpPr>
          <p:nvPr>
            <p:ph idx="1"/>
          </p:nvPr>
        </p:nvSpPr>
        <p:spPr/>
        <p:txBody>
          <a:bodyPr/>
          <a:lstStyle/>
          <a:p>
            <a:endParaRPr lang="zh-CN" altLang="en-US" b="1" dirty="0">
              <a:cs typeface="Arial" panose="020B0604020202020204" pitchFamily="34" charset="0"/>
            </a:endParaRPr>
          </a:p>
          <a:p>
            <a:r>
              <a:rPr lang="en-US" altLang="zh-CN" dirty="0">
                <a:cs typeface="Arial" panose="020B0604020202020204" pitchFamily="34" charset="0"/>
              </a:rPr>
              <a:t>Lasso </a:t>
            </a:r>
            <a:r>
              <a:rPr lang="zh-CN" altLang="en-US" dirty="0">
                <a:cs typeface="Arial" panose="020B0604020202020204" pitchFamily="34" charset="0"/>
              </a:rPr>
              <a:t>过程鼓励简单、</a:t>
            </a:r>
            <a:r>
              <a:rPr lang="zh-CN" altLang="en-US" b="1" dirty="0">
                <a:cs typeface="Arial" panose="020B0604020202020204" pitchFamily="34" charset="0"/>
              </a:rPr>
              <a:t>稀疏的模型</a:t>
            </a:r>
            <a:r>
              <a:rPr lang="zh-CN" altLang="en-US" dirty="0">
                <a:cs typeface="Arial" panose="020B0604020202020204" pitchFamily="34" charset="0"/>
              </a:rPr>
              <a:t>。</a:t>
            </a:r>
          </a:p>
          <a:p>
            <a:r>
              <a:rPr lang="zh-CN" altLang="en-US" dirty="0">
                <a:cs typeface="Arial" panose="020B0604020202020204" pitchFamily="34" charset="0"/>
              </a:rPr>
              <a:t>这种特殊类型的回归非常适用于显示</a:t>
            </a:r>
            <a:r>
              <a:rPr lang="zh-CN" altLang="en-US" b="1" dirty="0">
                <a:cs typeface="Arial" panose="020B0604020202020204" pitchFamily="34" charset="0"/>
              </a:rPr>
              <a:t>高度多重共线性</a:t>
            </a:r>
            <a:r>
              <a:rPr lang="zh-CN" altLang="en-US" dirty="0">
                <a:cs typeface="Arial" panose="020B0604020202020204" pitchFamily="34" charset="0"/>
              </a:rPr>
              <a:t>的模型，或者当您希望自动化模型选择的某些部分时，例如变量选择</a:t>
            </a:r>
            <a:r>
              <a:rPr lang="en-US" altLang="zh-CN" dirty="0">
                <a:cs typeface="Arial" panose="020B0604020202020204" pitchFamily="34" charset="0"/>
              </a:rPr>
              <a:t>/</a:t>
            </a:r>
            <a:r>
              <a:rPr lang="zh-CN" altLang="en-US" dirty="0">
                <a:cs typeface="Arial" panose="020B0604020202020204" pitchFamily="34" charset="0"/>
              </a:rPr>
              <a:t>参数消除。</a:t>
            </a:r>
          </a:p>
          <a:p>
            <a:endParaRPr lang="en-US" dirty="0"/>
          </a:p>
        </p:txBody>
      </p:sp>
      <p:sp>
        <p:nvSpPr>
          <p:cNvPr id="4" name="Slide Number Placeholder 3">
            <a:extLst>
              <a:ext uri="{FF2B5EF4-FFF2-40B4-BE49-F238E27FC236}">
                <a16:creationId xmlns="" xmlns:a16="http://schemas.microsoft.com/office/drawing/2014/main" id="{F537D751-C865-4FE5-AB45-8C798F9C2E32}"/>
              </a:ext>
            </a:extLst>
          </p:cNvPr>
          <p:cNvSpPr>
            <a:spLocks noGrp="1"/>
          </p:cNvSpPr>
          <p:nvPr>
            <p:ph type="sldNum" sz="quarter" idx="10"/>
          </p:nvPr>
        </p:nvSpPr>
        <p:spPr/>
        <p:txBody>
          <a:bodyPr/>
          <a:lstStyle/>
          <a:p>
            <a:pPr>
              <a:defRPr/>
            </a:pPr>
            <a:fld id="{3209C3FB-4AD6-4B36-A2A7-63E869CCBCB1}" type="slidenum">
              <a:rPr lang="zh-CN" altLang="en-US" smtClean="0"/>
              <a:t>64</a:t>
            </a:fld>
            <a:endParaRPr lang="en-US" altLang="zh-CN"/>
          </a:p>
        </p:txBody>
      </p:sp>
    </p:spTree>
    <p:extLst>
      <p:ext uri="{BB962C8B-B14F-4D97-AF65-F5344CB8AC3E}">
        <p14:creationId xmlns:p14="http://schemas.microsoft.com/office/powerpoint/2010/main" val="4235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E53331-6F9E-43E6-A819-C204430E7B50}"/>
              </a:ext>
            </a:extLst>
          </p:cNvPr>
          <p:cNvSpPr>
            <a:spLocks noGrp="1"/>
          </p:cNvSpPr>
          <p:nvPr>
            <p:ph type="title"/>
          </p:nvPr>
        </p:nvSpPr>
        <p:spPr/>
        <p:txBody>
          <a:bodyPr/>
          <a:lstStyle/>
          <a:p>
            <a:r>
              <a:rPr lang="en-US" altLang="zh-CN" sz="2800" b="1" kern="1200" dirty="0" err="1" smtClean="0">
                <a:solidFill>
                  <a:schemeClr val="tx1"/>
                </a:solidFill>
                <a:effectLst/>
                <a:latin typeface="Calibri" panose="020F0502020204030204" pitchFamily="34" charset="0"/>
                <a:ea typeface="+mj-ea"/>
                <a:cs typeface="Arial" panose="020B0604020202020204" pitchFamily="34" charset="0"/>
              </a:rPr>
              <a:t>ElasticNet</a:t>
            </a:r>
            <a:endParaRPr lang="en-US" dirty="0"/>
          </a:p>
        </p:txBody>
      </p:sp>
      <p:sp>
        <p:nvSpPr>
          <p:cNvPr id="3" name="Content Placeholder 2">
            <a:extLst>
              <a:ext uri="{FF2B5EF4-FFF2-40B4-BE49-F238E27FC236}">
                <a16:creationId xmlns="" xmlns:a16="http://schemas.microsoft.com/office/drawing/2014/main" id="{F0B02BA8-3BC7-4D45-AFBD-E3BB11B32889}"/>
              </a:ext>
            </a:extLst>
          </p:cNvPr>
          <p:cNvSpPr>
            <a:spLocks noGrp="1"/>
          </p:cNvSpPr>
          <p:nvPr>
            <p:ph idx="1"/>
          </p:nvPr>
        </p:nvSpPr>
        <p:spPr/>
        <p:txBody>
          <a:bodyPr/>
          <a:lstStyle/>
          <a:p>
            <a:endParaRPr lang="en-US" altLang="zh-CN" b="1" dirty="0">
              <a:cs typeface="Arial" panose="020B0604020202020204" pitchFamily="34" charset="0"/>
            </a:endParaRPr>
          </a:p>
          <a:p>
            <a:r>
              <a:rPr lang="zh-CN" altLang="en-US" dirty="0">
                <a:cs typeface="Arial" panose="020B0604020202020204" pitchFamily="34" charset="0"/>
              </a:rPr>
              <a:t>当 </a:t>
            </a:r>
            <a:r>
              <a:rPr lang="en-US" altLang="zh-CN" dirty="0" smtClean="0">
                <a:cs typeface="Arial" panose="020B0604020202020204" pitchFamily="34" charset="0"/>
              </a:rPr>
              <a:t>p&gt;n</a:t>
            </a:r>
            <a:r>
              <a:rPr lang="zh-CN" altLang="en-US" dirty="0" smtClean="0">
                <a:cs typeface="Arial" panose="020B0604020202020204" pitchFamily="34" charset="0"/>
              </a:rPr>
              <a:t>时</a:t>
            </a:r>
            <a:r>
              <a:rPr lang="zh-CN" altLang="en-US" dirty="0">
                <a:cs typeface="Arial" panose="020B0604020202020204" pitchFamily="34" charset="0"/>
              </a:rPr>
              <a:t>，</a:t>
            </a:r>
            <a:r>
              <a:rPr lang="en-US" altLang="zh-CN" dirty="0">
                <a:cs typeface="Arial" panose="020B0604020202020204" pitchFamily="34" charset="0"/>
              </a:rPr>
              <a:t>lasso </a:t>
            </a:r>
            <a:r>
              <a:rPr lang="zh-CN" altLang="en-US" dirty="0">
                <a:cs typeface="Arial" panose="020B0604020202020204" pitchFamily="34" charset="0"/>
              </a:rPr>
              <a:t>只能选择 </a:t>
            </a:r>
            <a:r>
              <a:rPr lang="en-US" altLang="zh-CN" dirty="0" smtClean="0">
                <a:cs typeface="Arial" panose="020B0604020202020204" pitchFamily="34" charset="0"/>
              </a:rPr>
              <a:t>n</a:t>
            </a:r>
            <a:r>
              <a:rPr lang="zh-CN" altLang="en-US" dirty="0" smtClean="0">
                <a:cs typeface="Arial" panose="020B0604020202020204" pitchFamily="34" charset="0"/>
              </a:rPr>
              <a:t>个</a:t>
            </a:r>
            <a:r>
              <a:rPr lang="zh-CN" altLang="en-US" dirty="0">
                <a:cs typeface="Arial" panose="020B0604020202020204" pitchFamily="34" charset="0"/>
              </a:rPr>
              <a:t>协变量，并且它倾向于从任何高度相关的协变量集中选择一个协变量。</a:t>
            </a:r>
          </a:p>
          <a:p>
            <a:r>
              <a:rPr lang="zh-CN" altLang="en-US" dirty="0">
                <a:cs typeface="Arial" panose="020B0604020202020204" pitchFamily="34" charset="0"/>
              </a:rPr>
              <a:t>此外，即使当 </a:t>
            </a:r>
            <a:r>
              <a:rPr lang="en-US" altLang="zh-CN" dirty="0" smtClean="0">
                <a:cs typeface="Arial" panose="020B0604020202020204" pitchFamily="34" charset="0"/>
              </a:rPr>
              <a:t>n&gt;p</a:t>
            </a:r>
            <a:r>
              <a:rPr lang="zh-CN" altLang="en-US" dirty="0" smtClean="0">
                <a:cs typeface="Arial" panose="020B0604020202020204" pitchFamily="34" charset="0"/>
              </a:rPr>
              <a:t>时</a:t>
            </a:r>
            <a:r>
              <a:rPr lang="zh-CN" altLang="en-US" dirty="0">
                <a:cs typeface="Arial" panose="020B0604020202020204" pitchFamily="34" charset="0"/>
              </a:rPr>
              <a:t>，给定强相关的协变量，岭回归往往表现更好。</a:t>
            </a:r>
          </a:p>
          <a:p>
            <a:endParaRPr lang="en-US" dirty="0"/>
          </a:p>
        </p:txBody>
      </p:sp>
      <p:sp>
        <p:nvSpPr>
          <p:cNvPr id="4" name="Slide Number Placeholder 3">
            <a:extLst>
              <a:ext uri="{FF2B5EF4-FFF2-40B4-BE49-F238E27FC236}">
                <a16:creationId xmlns="" xmlns:a16="http://schemas.microsoft.com/office/drawing/2014/main" id="{D222BF77-ED34-482E-AEF4-E1CAD2A3D64A}"/>
              </a:ext>
            </a:extLst>
          </p:cNvPr>
          <p:cNvSpPr>
            <a:spLocks noGrp="1"/>
          </p:cNvSpPr>
          <p:nvPr>
            <p:ph type="sldNum" sz="quarter" idx="10"/>
          </p:nvPr>
        </p:nvSpPr>
        <p:spPr/>
        <p:txBody>
          <a:bodyPr/>
          <a:lstStyle/>
          <a:p>
            <a:pPr>
              <a:defRPr/>
            </a:pPr>
            <a:fld id="{3209C3FB-4AD6-4B36-A2A7-63E869CCBCB1}" type="slidenum">
              <a:rPr lang="zh-CN" altLang="en-US" smtClean="0"/>
              <a:t>65</a:t>
            </a:fld>
            <a:endParaRPr lang="en-US" altLang="zh-CN"/>
          </a:p>
        </p:txBody>
      </p:sp>
      <p:pic>
        <p:nvPicPr>
          <p:cNvPr id="5" name="图片 4"/>
          <p:cNvPicPr>
            <a:picLocks noChangeAspect="1"/>
          </p:cNvPicPr>
          <p:nvPr/>
        </p:nvPicPr>
        <p:blipFill>
          <a:blip r:embed="rId2"/>
          <a:stretch>
            <a:fillRect/>
          </a:stretch>
        </p:blipFill>
        <p:spPr>
          <a:xfrm>
            <a:off x="1051369" y="2937709"/>
            <a:ext cx="6649378" cy="1047896"/>
          </a:xfrm>
          <a:prstGeom prst="rect">
            <a:avLst/>
          </a:prstGeom>
        </p:spPr>
      </p:pic>
    </p:spTree>
    <p:extLst>
      <p:ext uri="{BB962C8B-B14F-4D97-AF65-F5344CB8AC3E}">
        <p14:creationId xmlns:p14="http://schemas.microsoft.com/office/powerpoint/2010/main" val="380987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BF1706-BF8B-4505-B5A4-27024A2D6EE9}"/>
              </a:ext>
            </a:extLst>
          </p:cNvPr>
          <p:cNvSpPr>
            <a:spLocks noGrp="1"/>
          </p:cNvSpPr>
          <p:nvPr>
            <p:ph type="title"/>
          </p:nvPr>
        </p:nvSpPr>
        <p:spPr/>
        <p:txBody>
          <a:bodyPr/>
          <a:lstStyle/>
          <a:p>
            <a:r>
              <a:rPr lang="zh-CN" altLang="en-US" sz="2800" i="0" kern="1200" dirty="0" smtClean="0">
                <a:solidFill>
                  <a:schemeClr val="tx1"/>
                </a:solidFill>
                <a:effectLst/>
              </a:rPr>
              <a:t>优点</a:t>
            </a:r>
            <a:endParaRPr lang="en-US" dirty="0"/>
          </a:p>
        </p:txBody>
      </p:sp>
      <p:sp>
        <p:nvSpPr>
          <p:cNvPr id="3" name="Content Placeholder 2">
            <a:extLst>
              <a:ext uri="{FF2B5EF4-FFF2-40B4-BE49-F238E27FC236}">
                <a16:creationId xmlns="" xmlns:a16="http://schemas.microsoft.com/office/drawing/2014/main" id="{5D426C78-2D0C-4326-A508-A19C0EA98C86}"/>
              </a:ext>
            </a:extLst>
          </p:cNvPr>
          <p:cNvSpPr>
            <a:spLocks noGrp="1"/>
          </p:cNvSpPr>
          <p:nvPr>
            <p:ph idx="1"/>
          </p:nvPr>
        </p:nvSpPr>
        <p:spPr/>
        <p:txBody>
          <a:bodyPr/>
          <a:lstStyle/>
          <a:p>
            <a:endParaRPr lang="zh-CN" altLang="en-US" dirty="0">
              <a:cs typeface="Arial" panose="020B0604020202020204" pitchFamily="34" charset="0"/>
            </a:endParaRPr>
          </a:p>
          <a:p>
            <a:r>
              <a:rPr lang="zh-CN" altLang="en-US" dirty="0">
                <a:cs typeface="Arial" panose="020B0604020202020204" pitchFamily="34" charset="0"/>
              </a:rPr>
              <a:t>借助监督学习，模型可以基于先前的经验预测输出。</a:t>
            </a:r>
          </a:p>
          <a:p>
            <a:r>
              <a:rPr lang="zh-CN" altLang="en-US" dirty="0">
                <a:cs typeface="Arial" panose="020B0604020202020204" pitchFamily="34" charset="0"/>
              </a:rPr>
              <a:t>在监督学习中，我们可以对对象的类别有确切的了解。</a:t>
            </a:r>
          </a:p>
          <a:p>
            <a:r>
              <a:rPr lang="zh-CN" altLang="en-US" dirty="0">
                <a:cs typeface="Arial" panose="020B0604020202020204" pitchFamily="34" charset="0"/>
              </a:rPr>
              <a:t>监督学习模型帮助我们解决各种现实世界的问题，例如欺诈检测、垃圾邮件过滤等。</a:t>
            </a:r>
          </a:p>
          <a:p>
            <a:endParaRPr lang="en-US" dirty="0"/>
          </a:p>
        </p:txBody>
      </p:sp>
      <p:sp>
        <p:nvSpPr>
          <p:cNvPr id="4" name="Slide Number Placeholder 3">
            <a:extLst>
              <a:ext uri="{FF2B5EF4-FFF2-40B4-BE49-F238E27FC236}">
                <a16:creationId xmlns="" xmlns:a16="http://schemas.microsoft.com/office/drawing/2014/main" id="{C2F5D644-0BE7-40AA-BB54-9E647A69FD11}"/>
              </a:ext>
            </a:extLst>
          </p:cNvPr>
          <p:cNvSpPr>
            <a:spLocks noGrp="1"/>
          </p:cNvSpPr>
          <p:nvPr>
            <p:ph type="sldNum" sz="quarter" idx="10"/>
          </p:nvPr>
        </p:nvSpPr>
        <p:spPr/>
        <p:txBody>
          <a:bodyPr/>
          <a:lstStyle/>
          <a:p>
            <a:pPr>
              <a:defRPr/>
            </a:pPr>
            <a:fld id="{3209C3FB-4AD6-4B36-A2A7-63E869CCBCB1}" type="slidenum">
              <a:rPr lang="zh-CN" altLang="en-US" smtClean="0"/>
              <a:t>66</a:t>
            </a:fld>
            <a:endParaRPr lang="en-US" altLang="zh-CN"/>
          </a:p>
        </p:txBody>
      </p:sp>
    </p:spTree>
    <p:extLst>
      <p:ext uri="{BB962C8B-B14F-4D97-AF65-F5344CB8AC3E}">
        <p14:creationId xmlns:p14="http://schemas.microsoft.com/office/powerpoint/2010/main" val="235991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EA8F39-04CF-457A-8855-78323143A560}"/>
              </a:ext>
            </a:extLst>
          </p:cNvPr>
          <p:cNvSpPr>
            <a:spLocks noGrp="1"/>
          </p:cNvSpPr>
          <p:nvPr>
            <p:ph type="title"/>
          </p:nvPr>
        </p:nvSpPr>
        <p:spPr/>
        <p:txBody>
          <a:bodyPr/>
          <a:lstStyle/>
          <a:p>
            <a:r>
              <a:rPr lang="zh-CN" altLang="en-US" sz="2800" i="0" kern="1200" dirty="0" smtClean="0">
                <a:solidFill>
                  <a:schemeClr val="tx1"/>
                </a:solidFill>
                <a:effectLst/>
              </a:rPr>
              <a:t>缺点</a:t>
            </a:r>
            <a:endParaRPr lang="en-US" dirty="0"/>
          </a:p>
        </p:txBody>
      </p:sp>
      <p:sp>
        <p:nvSpPr>
          <p:cNvPr id="3" name="Content Placeholder 2">
            <a:extLst>
              <a:ext uri="{FF2B5EF4-FFF2-40B4-BE49-F238E27FC236}">
                <a16:creationId xmlns="" xmlns:a16="http://schemas.microsoft.com/office/drawing/2014/main" id="{B7A8C0D2-BE4B-448A-8CC2-EA35099CB30F}"/>
              </a:ext>
            </a:extLst>
          </p:cNvPr>
          <p:cNvSpPr>
            <a:spLocks noGrp="1"/>
          </p:cNvSpPr>
          <p:nvPr>
            <p:ph idx="1"/>
          </p:nvPr>
        </p:nvSpPr>
        <p:spPr/>
        <p:txBody>
          <a:bodyPr/>
          <a:lstStyle/>
          <a:p>
            <a:endParaRPr lang="zh-CN" altLang="en-US" dirty="0">
              <a:cs typeface="Arial" panose="020B0604020202020204" pitchFamily="34" charset="0"/>
            </a:endParaRPr>
          </a:p>
          <a:p>
            <a:r>
              <a:rPr lang="zh-CN" altLang="en-US" dirty="0">
                <a:cs typeface="Arial" panose="020B0604020202020204" pitchFamily="34" charset="0"/>
              </a:rPr>
              <a:t>监督学习模型不适合处理复杂的任务。</a:t>
            </a:r>
          </a:p>
          <a:p>
            <a:r>
              <a:rPr lang="zh-CN" altLang="en-US" dirty="0">
                <a:cs typeface="Arial" panose="020B0604020202020204" pitchFamily="34" charset="0"/>
              </a:rPr>
              <a:t>如果测试数据与训练数据集不同，监督学习无法预测正确的输出。</a:t>
            </a:r>
          </a:p>
          <a:p>
            <a:r>
              <a:rPr lang="zh-CN" altLang="en-US" dirty="0">
                <a:cs typeface="Arial" panose="020B0604020202020204" pitchFamily="34" charset="0"/>
              </a:rPr>
              <a:t>训练需要大量的计算时间。</a:t>
            </a:r>
          </a:p>
          <a:p>
            <a:r>
              <a:rPr lang="zh-CN" altLang="en-US" dirty="0">
                <a:cs typeface="Arial" panose="020B0604020202020204" pitchFamily="34" charset="0"/>
              </a:rPr>
              <a:t>在监督学习中，我们需要对对象的类别有足够的了解。</a:t>
            </a:r>
          </a:p>
          <a:p>
            <a:pPr marL="60325" indent="0">
              <a:buNone/>
            </a:pPr>
            <a:endParaRPr lang="en-US" dirty="0"/>
          </a:p>
        </p:txBody>
      </p:sp>
      <p:sp>
        <p:nvSpPr>
          <p:cNvPr id="4" name="Slide Number Placeholder 3">
            <a:extLst>
              <a:ext uri="{FF2B5EF4-FFF2-40B4-BE49-F238E27FC236}">
                <a16:creationId xmlns="" xmlns:a16="http://schemas.microsoft.com/office/drawing/2014/main" id="{31ED6C46-F934-4F39-91D0-F8CFDEA7B7AF}"/>
              </a:ext>
            </a:extLst>
          </p:cNvPr>
          <p:cNvSpPr>
            <a:spLocks noGrp="1"/>
          </p:cNvSpPr>
          <p:nvPr>
            <p:ph type="sldNum" sz="quarter" idx="10"/>
          </p:nvPr>
        </p:nvSpPr>
        <p:spPr/>
        <p:txBody>
          <a:bodyPr/>
          <a:lstStyle/>
          <a:p>
            <a:pPr>
              <a:defRPr/>
            </a:pPr>
            <a:fld id="{3209C3FB-4AD6-4B36-A2A7-63E869CCBCB1}" type="slidenum">
              <a:rPr lang="zh-CN" altLang="en-US" smtClean="0"/>
              <a:t>67</a:t>
            </a:fld>
            <a:endParaRPr lang="en-US" altLang="zh-CN"/>
          </a:p>
        </p:txBody>
      </p:sp>
    </p:spTree>
    <p:extLst>
      <p:ext uri="{BB962C8B-B14F-4D97-AF65-F5344CB8AC3E}">
        <p14:creationId xmlns:p14="http://schemas.microsoft.com/office/powerpoint/2010/main" val="78898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972A45-C6C7-4558-B9FA-086912EDF604}"/>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应用</a:t>
            </a:r>
            <a:endParaRPr lang="en-US" dirty="0"/>
          </a:p>
        </p:txBody>
      </p:sp>
      <p:sp>
        <p:nvSpPr>
          <p:cNvPr id="3" name="Content Placeholder 2">
            <a:extLst>
              <a:ext uri="{FF2B5EF4-FFF2-40B4-BE49-F238E27FC236}">
                <a16:creationId xmlns="" xmlns:a16="http://schemas.microsoft.com/office/drawing/2014/main" id="{411D5F22-4DC2-4700-892C-809390B7C330}"/>
              </a:ext>
            </a:extLst>
          </p:cNvPr>
          <p:cNvSpPr>
            <a:spLocks noGrp="1"/>
          </p:cNvSpPr>
          <p:nvPr>
            <p:ph idx="1"/>
          </p:nvPr>
        </p:nvSpPr>
        <p:spPr/>
        <p:txBody>
          <a:bodyPr/>
          <a:lstStyle/>
          <a:p>
            <a:endParaRPr lang="zh-CN" altLang="en-US" b="1" dirty="0">
              <a:cs typeface="Arial" panose="020B0604020202020204" pitchFamily="34" charset="0"/>
            </a:endParaRPr>
          </a:p>
          <a:p>
            <a:r>
              <a:rPr lang="zh-CN" altLang="en-US" dirty="0">
                <a:cs typeface="Arial" panose="020B0604020202020204" pitchFamily="34" charset="0"/>
              </a:rPr>
              <a:t>文本分类。</a:t>
            </a:r>
          </a:p>
          <a:p>
            <a:r>
              <a:rPr lang="zh-CN" altLang="en-US" dirty="0">
                <a:cs typeface="Arial" panose="020B0604020202020204" pitchFamily="34" charset="0"/>
              </a:rPr>
              <a:t>人脸检测。</a:t>
            </a:r>
          </a:p>
          <a:p>
            <a:r>
              <a:rPr lang="zh-CN" altLang="en-US" dirty="0">
                <a:cs typeface="Arial" panose="020B0604020202020204" pitchFamily="34" charset="0"/>
              </a:rPr>
              <a:t>签名识别。</a:t>
            </a:r>
          </a:p>
          <a:p>
            <a:r>
              <a:rPr lang="zh-CN" altLang="en-US" dirty="0">
                <a:cs typeface="Arial" panose="020B0604020202020204" pitchFamily="34" charset="0"/>
              </a:rPr>
              <a:t>客户发现。</a:t>
            </a:r>
          </a:p>
          <a:p>
            <a:r>
              <a:rPr lang="zh-CN" altLang="en-US" dirty="0">
                <a:cs typeface="Arial" panose="020B0604020202020204" pitchFamily="34" charset="0"/>
              </a:rPr>
              <a:t>垃圾邮件检测。</a:t>
            </a:r>
          </a:p>
          <a:p>
            <a:r>
              <a:rPr lang="zh-CN" altLang="en-US" dirty="0">
                <a:cs typeface="Arial" panose="020B0604020202020204" pitchFamily="34" charset="0"/>
              </a:rPr>
              <a:t>天气预报。</a:t>
            </a:r>
          </a:p>
          <a:p>
            <a:r>
              <a:rPr lang="zh-CN" altLang="en-US" dirty="0">
                <a:cs typeface="Arial" panose="020B0604020202020204" pitchFamily="34" charset="0"/>
              </a:rPr>
              <a:t>预测房价，股价预测</a:t>
            </a:r>
            <a:endParaRPr lang="en-US" dirty="0"/>
          </a:p>
        </p:txBody>
      </p:sp>
      <p:sp>
        <p:nvSpPr>
          <p:cNvPr id="4" name="Slide Number Placeholder 3">
            <a:extLst>
              <a:ext uri="{FF2B5EF4-FFF2-40B4-BE49-F238E27FC236}">
                <a16:creationId xmlns="" xmlns:a16="http://schemas.microsoft.com/office/drawing/2014/main" id="{14F8502E-3B89-4F1E-B406-2F9F5670C6F8}"/>
              </a:ext>
            </a:extLst>
          </p:cNvPr>
          <p:cNvSpPr>
            <a:spLocks noGrp="1"/>
          </p:cNvSpPr>
          <p:nvPr>
            <p:ph type="sldNum" sz="quarter" idx="10"/>
          </p:nvPr>
        </p:nvSpPr>
        <p:spPr/>
        <p:txBody>
          <a:bodyPr/>
          <a:lstStyle/>
          <a:p>
            <a:pPr>
              <a:defRPr/>
            </a:pPr>
            <a:fld id="{3209C3FB-4AD6-4B36-A2A7-63E869CCBCB1}" type="slidenum">
              <a:rPr lang="zh-CN" altLang="en-US" smtClean="0"/>
              <a:t>68</a:t>
            </a:fld>
            <a:endParaRPr lang="en-US" altLang="zh-CN"/>
          </a:p>
        </p:txBody>
      </p:sp>
    </p:spTree>
    <p:extLst>
      <p:ext uri="{BB962C8B-B14F-4D97-AF65-F5344CB8AC3E}">
        <p14:creationId xmlns:p14="http://schemas.microsoft.com/office/powerpoint/2010/main" val="19014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49AEB6-554A-4745-8A0E-CF98D8C002F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机器学习</a:t>
            </a:r>
          </a:p>
          <a:p>
            <a:endParaRPr lang="en-US" dirty="0"/>
          </a:p>
        </p:txBody>
      </p:sp>
      <p:sp>
        <p:nvSpPr>
          <p:cNvPr id="3" name="Content Placeholder 2">
            <a:extLst>
              <a:ext uri="{FF2B5EF4-FFF2-40B4-BE49-F238E27FC236}">
                <a16:creationId xmlns="" xmlns:a16="http://schemas.microsoft.com/office/drawing/2014/main" id="{48A29051-6117-4FE6-8D69-8EA14F5EDA33}"/>
              </a:ext>
            </a:extLst>
          </p:cNvPr>
          <p:cNvSpPr>
            <a:spLocks noGrp="1"/>
          </p:cNvSpPr>
          <p:nvPr>
            <p:ph idx="1"/>
          </p:nvPr>
        </p:nvSpPr>
        <p:spPr/>
        <p:txBody>
          <a:bodyPr/>
          <a:lstStyle/>
          <a:p>
            <a:r>
              <a:rPr lang="zh-CN" altLang="en-US" dirty="0" smtClean="0">
                <a:cs typeface="Arial" panose="020B0604020202020204" pitchFamily="34" charset="0"/>
              </a:rPr>
              <a:t>无监督学习</a:t>
            </a:r>
            <a:endParaRPr lang="en-US" altLang="zh-CN" dirty="0" smtClean="0">
              <a:cs typeface="Arial" panose="020B0604020202020204" pitchFamily="34" charset="0"/>
            </a:endParaRPr>
          </a:p>
          <a:p>
            <a:r>
              <a:rPr lang="zh-CN" altLang="en-US" dirty="0" smtClean="0">
                <a:cs typeface="Arial" panose="020B0604020202020204" pitchFamily="34" charset="0"/>
              </a:rPr>
              <a:t>监督学习</a:t>
            </a:r>
            <a:endParaRPr lang="zh-CN" altLang="en-US" dirty="0">
              <a:cs typeface="Arial" panose="020B0604020202020204" pitchFamily="34" charset="0"/>
            </a:endParaRPr>
          </a:p>
          <a:p>
            <a:r>
              <a:rPr lang="zh-CN" altLang="en-US" dirty="0">
                <a:cs typeface="Arial" panose="020B0604020202020204" pitchFamily="34" charset="0"/>
              </a:rPr>
              <a:t>强化</a:t>
            </a:r>
            <a:r>
              <a:rPr lang="zh-CN" altLang="en-US" dirty="0" smtClean="0">
                <a:cs typeface="Arial" panose="020B0604020202020204" pitchFamily="34" charset="0"/>
              </a:rPr>
              <a:t>学习</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A6BF32DD-50E5-4DFD-B98E-6673DA156699}"/>
              </a:ext>
            </a:extLst>
          </p:cNvPr>
          <p:cNvSpPr>
            <a:spLocks noGrp="1"/>
          </p:cNvSpPr>
          <p:nvPr>
            <p:ph type="sldNum" sz="quarter" idx="10"/>
          </p:nvPr>
        </p:nvSpPr>
        <p:spPr/>
        <p:txBody>
          <a:bodyPr/>
          <a:lstStyle/>
          <a:p>
            <a:pPr>
              <a:defRPr/>
            </a:pPr>
            <a:fld id="{3209C3FB-4AD6-4B36-A2A7-63E869CCBCB1}" type="slidenum">
              <a:rPr lang="zh-CN" altLang="en-US" smtClean="0"/>
              <a:t>69</a:t>
            </a:fld>
            <a:endParaRPr lang="en-US" altLang="zh-CN"/>
          </a:p>
        </p:txBody>
      </p:sp>
      <p:pic>
        <p:nvPicPr>
          <p:cNvPr id="6" name="图片 5"/>
          <p:cNvPicPr>
            <a:picLocks noChangeAspect="1"/>
          </p:cNvPicPr>
          <p:nvPr/>
        </p:nvPicPr>
        <p:blipFill>
          <a:blip r:embed="rId2"/>
          <a:stretch>
            <a:fillRect/>
          </a:stretch>
        </p:blipFill>
        <p:spPr>
          <a:xfrm>
            <a:off x="2041070" y="1062473"/>
            <a:ext cx="6710287" cy="3723840"/>
          </a:xfrm>
          <a:prstGeom prst="rect">
            <a:avLst/>
          </a:prstGeom>
        </p:spPr>
      </p:pic>
    </p:spTree>
    <p:extLst>
      <p:ext uri="{BB962C8B-B14F-4D97-AF65-F5344CB8AC3E}">
        <p14:creationId xmlns:p14="http://schemas.microsoft.com/office/powerpoint/2010/main" val="367047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8ACB3D-BE5C-4CFB-9818-99D7355AB27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学习</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范式</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40227AAE-5257-4990-8125-E8988274A889}"/>
              </a:ext>
            </a:extLst>
          </p:cNvPr>
          <p:cNvSpPr>
            <a:spLocks noGrp="1"/>
          </p:cNvSpPr>
          <p:nvPr>
            <p:ph idx="1"/>
          </p:nvPr>
        </p:nvSpPr>
        <p:spPr/>
        <p:txBody>
          <a:bodyPr/>
          <a:lstStyle/>
          <a:p>
            <a:pPr marL="60325" indent="0">
              <a:buNone/>
            </a:pPr>
            <a:r>
              <a:rPr lang="zh-CN" altLang="en-US" b="1" dirty="0" smtClean="0">
                <a:cs typeface="Arial" panose="020B0604020202020204" pitchFamily="34" charset="0"/>
              </a:rPr>
              <a:t>机器学习</a:t>
            </a:r>
            <a:endParaRPr lang="en-US" altLang="zh-CN" b="1" dirty="0" smtClean="0">
              <a:cs typeface="Arial" panose="020B0604020202020204" pitchFamily="34" charset="0"/>
            </a:endParaRPr>
          </a:p>
          <a:p>
            <a:r>
              <a:rPr lang="zh-CN" altLang="en-US" dirty="0" smtClean="0">
                <a:cs typeface="Arial" panose="020B0604020202020204" pitchFamily="34" charset="0"/>
              </a:rPr>
              <a:t>无监督学习</a:t>
            </a:r>
            <a:endParaRPr lang="zh-CN" altLang="en-US" dirty="0">
              <a:cs typeface="Arial" panose="020B0604020202020204" pitchFamily="34" charset="0"/>
            </a:endParaRPr>
          </a:p>
          <a:p>
            <a:r>
              <a:rPr lang="zh-CN" altLang="en-US" dirty="0">
                <a:cs typeface="Arial" panose="020B0604020202020204" pitchFamily="34" charset="0"/>
              </a:rPr>
              <a:t>监督学习</a:t>
            </a:r>
          </a:p>
          <a:p>
            <a:r>
              <a:rPr lang="zh-CN" altLang="en-US" dirty="0">
                <a:cs typeface="Arial" panose="020B0604020202020204" pitchFamily="34" charset="0"/>
              </a:rPr>
              <a:t>强化学习</a:t>
            </a:r>
          </a:p>
          <a:p>
            <a:endParaRPr lang="en-US" dirty="0"/>
          </a:p>
        </p:txBody>
      </p:sp>
      <p:sp>
        <p:nvSpPr>
          <p:cNvPr id="4" name="Slide Number Placeholder 3">
            <a:extLst>
              <a:ext uri="{FF2B5EF4-FFF2-40B4-BE49-F238E27FC236}">
                <a16:creationId xmlns="" xmlns:a16="http://schemas.microsoft.com/office/drawing/2014/main" id="{7EB85F4C-ACA4-454B-AF4F-CA5CCE87AD6F}"/>
              </a:ext>
            </a:extLst>
          </p:cNvPr>
          <p:cNvSpPr>
            <a:spLocks noGrp="1"/>
          </p:cNvSpPr>
          <p:nvPr>
            <p:ph type="sldNum" sz="quarter" idx="10"/>
          </p:nvPr>
        </p:nvSpPr>
        <p:spPr/>
        <p:txBody>
          <a:bodyPr/>
          <a:lstStyle/>
          <a:p>
            <a:pPr>
              <a:defRPr/>
            </a:pPr>
            <a:fld id="{3209C3FB-4AD6-4B36-A2A7-63E869CCBCB1}" type="slidenum">
              <a:rPr lang="zh-CN" altLang="en-US" smtClean="0"/>
              <a:t>7</a:t>
            </a:fld>
            <a:endParaRPr lang="en-US" altLang="zh-CN"/>
          </a:p>
        </p:txBody>
      </p:sp>
      <p:pic>
        <p:nvPicPr>
          <p:cNvPr id="5" name="图片 4"/>
          <p:cNvPicPr>
            <a:picLocks noChangeAspect="1"/>
          </p:cNvPicPr>
          <p:nvPr/>
        </p:nvPicPr>
        <p:blipFill>
          <a:blip r:embed="rId2"/>
          <a:stretch>
            <a:fillRect/>
          </a:stretch>
        </p:blipFill>
        <p:spPr>
          <a:xfrm>
            <a:off x="2240979" y="1494064"/>
            <a:ext cx="5950521" cy="3055484"/>
          </a:xfrm>
          <a:prstGeom prst="rect">
            <a:avLst/>
          </a:prstGeom>
        </p:spPr>
      </p:pic>
    </p:spTree>
    <p:extLst>
      <p:ext uri="{BB962C8B-B14F-4D97-AF65-F5344CB8AC3E}">
        <p14:creationId xmlns:p14="http://schemas.microsoft.com/office/powerpoint/2010/main" val="42398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AE8C1A-79EA-4EF0-A215-8CCF95E8873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章节内容</a:t>
            </a:r>
          </a:p>
          <a:p>
            <a:endParaRPr lang="en-US" dirty="0"/>
          </a:p>
        </p:txBody>
      </p:sp>
      <p:sp>
        <p:nvSpPr>
          <p:cNvPr id="3" name="Content Placeholder 2">
            <a:extLst>
              <a:ext uri="{FF2B5EF4-FFF2-40B4-BE49-F238E27FC236}">
                <a16:creationId xmlns="" xmlns:a16="http://schemas.microsoft.com/office/drawing/2014/main" id="{8E180179-40E0-474B-A56C-91B28B172C52}"/>
              </a:ext>
            </a:extLst>
          </p:cNvPr>
          <p:cNvSpPr>
            <a:spLocks noGrp="1"/>
          </p:cNvSpPr>
          <p:nvPr>
            <p:ph idx="1"/>
          </p:nvPr>
        </p:nvSpPr>
        <p:spPr/>
        <p:txBody>
          <a:bodyPr/>
          <a:lstStyle/>
          <a:p>
            <a:r>
              <a:rPr lang="zh-CN" altLang="en-US" sz="2800" dirty="0">
                <a:cs typeface="Arial" panose="020B0604020202020204" pitchFamily="34" charset="0"/>
              </a:rPr>
              <a:t>什么是强化学习</a:t>
            </a:r>
          </a:p>
          <a:p>
            <a:r>
              <a:rPr lang="zh-CN" altLang="en-US" sz="2800" dirty="0">
                <a:cs typeface="Arial" panose="020B0604020202020204" pitchFamily="34" charset="0"/>
              </a:rPr>
              <a:t>为什么使用强化学习</a:t>
            </a:r>
          </a:p>
          <a:p>
            <a:r>
              <a:rPr lang="zh-CN" altLang="en-US" sz="2800" dirty="0">
                <a:cs typeface="Arial" panose="020B0604020202020204" pitchFamily="34" charset="0"/>
              </a:rPr>
              <a:t>强化学习基础</a:t>
            </a:r>
          </a:p>
          <a:p>
            <a:r>
              <a:rPr lang="zh-CN" altLang="en-US" sz="2800" dirty="0" smtClean="0">
                <a:cs typeface="Arial" panose="020B0604020202020204" pitchFamily="34" charset="0"/>
              </a:rPr>
              <a:t>应用</a:t>
            </a:r>
            <a:endParaRPr lang="zh-CN" altLang="en-US" sz="2800"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1F389C44-12C3-432D-A8E5-CC28017BFD36}"/>
              </a:ext>
            </a:extLst>
          </p:cNvPr>
          <p:cNvSpPr>
            <a:spLocks noGrp="1"/>
          </p:cNvSpPr>
          <p:nvPr>
            <p:ph type="sldNum" sz="quarter" idx="10"/>
          </p:nvPr>
        </p:nvSpPr>
        <p:spPr/>
        <p:txBody>
          <a:bodyPr/>
          <a:lstStyle/>
          <a:p>
            <a:pPr>
              <a:defRPr/>
            </a:pPr>
            <a:fld id="{3209C3FB-4AD6-4B36-A2A7-63E869CCBCB1}" type="slidenum">
              <a:rPr lang="zh-CN" altLang="en-US" smtClean="0"/>
              <a:t>70</a:t>
            </a:fld>
            <a:endParaRPr lang="en-US" altLang="zh-CN"/>
          </a:p>
        </p:txBody>
      </p:sp>
    </p:spTree>
    <p:extLst>
      <p:ext uri="{BB962C8B-B14F-4D97-AF65-F5344CB8AC3E}">
        <p14:creationId xmlns:p14="http://schemas.microsoft.com/office/powerpoint/2010/main" val="5237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F7A8F7-7779-467A-A15D-DB51EADD9BAA}"/>
              </a:ext>
            </a:extLst>
          </p:cNvPr>
          <p:cNvSpPr>
            <a:spLocks noGrp="1"/>
          </p:cNvSpPr>
          <p:nvPr>
            <p:ph type="title"/>
          </p:nvPr>
        </p:nvSpPr>
        <p:spPr/>
        <p:txBody>
          <a:bodyPr/>
          <a:lstStyle/>
          <a:p>
            <a:r>
              <a:rPr lang="zh-CN" altLang="en-US" sz="2800" i="0" kern="1200" dirty="0">
                <a:solidFill>
                  <a:schemeClr val="tx1"/>
                </a:solidFill>
                <a:effectLst/>
                <a:latin typeface="Calibri" panose="020F0502020204030204" pitchFamily="34" charset="0"/>
                <a:ea typeface="+mj-ea"/>
                <a:cs typeface="Arial" panose="020B0604020202020204" pitchFamily="34" charset="0"/>
              </a:rPr>
              <a:t>机器学习中的强化</a:t>
            </a:r>
            <a:r>
              <a:rPr lang="zh-CN" altLang="en-US" sz="2800" i="0" kern="1200" dirty="0" smtClean="0">
                <a:solidFill>
                  <a:schemeClr val="tx1"/>
                </a:solidFill>
                <a:effectLst/>
                <a:latin typeface="Calibri" panose="020F0502020204030204" pitchFamily="34" charset="0"/>
                <a:ea typeface="+mj-ea"/>
                <a:cs typeface="Arial" panose="020B0604020202020204" pitchFamily="34" charset="0"/>
              </a:rPr>
              <a:t>学习</a:t>
            </a:r>
            <a:endParaRPr lang="zh-CN" altLang="en-US" sz="2800" i="0" kern="1200" dirty="0">
              <a:solidFill>
                <a:schemeClr val="tx1"/>
              </a:solidFill>
              <a:effectLst/>
              <a:latin typeface="Calibri" panose="020F0502020204030204" pitchFamily="34" charset="0"/>
              <a:ea typeface="+mj-ea"/>
              <a:cs typeface="Arial" panose="020B0604020202020204" pitchFamily="34" charset="0"/>
            </a:endParaRPr>
          </a:p>
        </p:txBody>
      </p:sp>
      <p:pic>
        <p:nvPicPr>
          <p:cNvPr id="5" name="内容占位符 4"/>
          <p:cNvPicPr>
            <a:picLocks noGrp="1" noChangeAspect="1"/>
          </p:cNvPicPr>
          <p:nvPr>
            <p:ph idx="1"/>
          </p:nvPr>
        </p:nvPicPr>
        <p:blipFill>
          <a:blip r:embed="rId2"/>
          <a:stretch>
            <a:fillRect/>
          </a:stretch>
        </p:blipFill>
        <p:spPr>
          <a:xfrm>
            <a:off x="1101121" y="842963"/>
            <a:ext cx="7137020" cy="3870325"/>
          </a:xfrm>
          <a:prstGeom prst="rect">
            <a:avLst/>
          </a:prstGeom>
        </p:spPr>
      </p:pic>
      <p:sp>
        <p:nvSpPr>
          <p:cNvPr id="4" name="Slide Number Placeholder 3">
            <a:extLst>
              <a:ext uri="{FF2B5EF4-FFF2-40B4-BE49-F238E27FC236}">
                <a16:creationId xmlns="" xmlns:a16="http://schemas.microsoft.com/office/drawing/2014/main" id="{83F30AA5-AEFD-4688-8B15-D7936A37A446}"/>
              </a:ext>
            </a:extLst>
          </p:cNvPr>
          <p:cNvSpPr>
            <a:spLocks noGrp="1"/>
          </p:cNvSpPr>
          <p:nvPr>
            <p:ph type="sldNum" sz="quarter" idx="10"/>
          </p:nvPr>
        </p:nvSpPr>
        <p:spPr/>
        <p:txBody>
          <a:bodyPr/>
          <a:lstStyle/>
          <a:p>
            <a:pPr>
              <a:defRPr/>
            </a:pPr>
            <a:fld id="{3209C3FB-4AD6-4B36-A2A7-63E869CCBCB1}" type="slidenum">
              <a:rPr lang="zh-CN" altLang="en-US" smtClean="0"/>
              <a:t>71</a:t>
            </a:fld>
            <a:endParaRPr lang="en-US" altLang="zh-CN"/>
          </a:p>
        </p:txBody>
      </p:sp>
    </p:spTree>
    <p:extLst>
      <p:ext uri="{BB962C8B-B14F-4D97-AF65-F5344CB8AC3E}">
        <p14:creationId xmlns:p14="http://schemas.microsoft.com/office/powerpoint/2010/main" val="163084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6E8933-2050-45FE-B720-F9FEA1F16256}"/>
              </a:ext>
            </a:extLst>
          </p:cNvPr>
          <p:cNvSpPr>
            <a:spLocks noGrp="1"/>
          </p:cNvSpPr>
          <p:nvPr>
            <p:ph type="title"/>
          </p:nvPr>
        </p:nvSpPr>
        <p:spPr/>
        <p:txBody>
          <a:bodyPr/>
          <a:lstStyle/>
          <a:p>
            <a:r>
              <a:rPr lang="en-US" altLang="zh-CN" sz="2800" i="0" kern="1200" dirty="0">
                <a:solidFill>
                  <a:schemeClr val="tx1"/>
                </a:solidFill>
                <a:effectLst/>
              </a:rPr>
              <a:t>1 </a:t>
            </a:r>
            <a:r>
              <a:rPr lang="zh-CN" altLang="en-US" sz="2800" i="0" kern="1200" dirty="0">
                <a:solidFill>
                  <a:schemeClr val="tx1"/>
                </a:solidFill>
                <a:effectLst/>
              </a:rPr>
              <a:t>什么是强化学习</a:t>
            </a:r>
          </a:p>
          <a:p>
            <a:endParaRPr lang="en-US" dirty="0"/>
          </a:p>
        </p:txBody>
      </p:sp>
      <p:sp>
        <p:nvSpPr>
          <p:cNvPr id="3" name="Content Placeholder 2">
            <a:extLst>
              <a:ext uri="{FF2B5EF4-FFF2-40B4-BE49-F238E27FC236}">
                <a16:creationId xmlns="" xmlns:a16="http://schemas.microsoft.com/office/drawing/2014/main" id="{9DB8121C-C57B-43BC-B5D0-249EB7747E16}"/>
              </a:ext>
            </a:extLst>
          </p:cNvPr>
          <p:cNvSpPr>
            <a:spLocks noGrp="1"/>
          </p:cNvSpPr>
          <p:nvPr>
            <p:ph idx="1"/>
          </p:nvPr>
        </p:nvSpPr>
        <p:spPr/>
        <p:txBody>
          <a:bodyPr/>
          <a:lstStyle/>
          <a:p>
            <a:r>
              <a:rPr lang="zh-CN" altLang="en-US" dirty="0">
                <a:cs typeface="Arial" panose="020B0604020202020204" pitchFamily="34" charset="0"/>
              </a:rPr>
              <a:t>强化学习是一种以目标为导向的计算方法，计算机通过与未知的动态环境交互来学习执行任务。</a:t>
            </a:r>
          </a:p>
          <a:p>
            <a:r>
              <a:rPr lang="zh-CN" altLang="en-US" dirty="0">
                <a:cs typeface="Arial" panose="020B0604020202020204" pitchFamily="34" charset="0"/>
              </a:rPr>
              <a:t>这种学习方法使计算机能够做出一系列决策，以最大化任务的累积奖励，而无需人工干预，也无需显式编程来实现任务。</a:t>
            </a:r>
            <a:endParaRPr lang="en-US" dirty="0"/>
          </a:p>
        </p:txBody>
      </p:sp>
      <p:sp>
        <p:nvSpPr>
          <p:cNvPr id="4" name="Slide Number Placeholder 3">
            <a:extLst>
              <a:ext uri="{FF2B5EF4-FFF2-40B4-BE49-F238E27FC236}">
                <a16:creationId xmlns="" xmlns:a16="http://schemas.microsoft.com/office/drawing/2014/main" id="{E8CC74F1-8A4F-4EF6-B9F6-2EAD3AE512EF}"/>
              </a:ext>
            </a:extLst>
          </p:cNvPr>
          <p:cNvSpPr>
            <a:spLocks noGrp="1"/>
          </p:cNvSpPr>
          <p:nvPr>
            <p:ph type="sldNum" sz="quarter" idx="10"/>
          </p:nvPr>
        </p:nvSpPr>
        <p:spPr/>
        <p:txBody>
          <a:bodyPr/>
          <a:lstStyle/>
          <a:p>
            <a:pPr>
              <a:defRPr/>
            </a:pPr>
            <a:fld id="{3209C3FB-4AD6-4B36-A2A7-63E869CCBCB1}" type="slidenum">
              <a:rPr lang="zh-CN" altLang="en-US" smtClean="0"/>
              <a:t>72</a:t>
            </a:fld>
            <a:endParaRPr lang="en-US" altLang="zh-CN"/>
          </a:p>
        </p:txBody>
      </p:sp>
    </p:spTree>
    <p:extLst>
      <p:ext uri="{BB962C8B-B14F-4D97-AF65-F5344CB8AC3E}">
        <p14:creationId xmlns:p14="http://schemas.microsoft.com/office/powerpoint/2010/main" val="88608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1A8C01-AFB9-4288-962E-C08197C3377E}"/>
              </a:ext>
            </a:extLst>
          </p:cNvPr>
          <p:cNvSpPr>
            <a:spLocks noGrp="1"/>
          </p:cNvSpPr>
          <p:nvPr>
            <p:ph type="title"/>
          </p:nvPr>
        </p:nvSpPr>
        <p:spPr/>
        <p:txBody>
          <a:bodyPr/>
          <a:lstStyle/>
          <a:p>
            <a:r>
              <a:rPr lang="en-US" altLang="zh-CN" sz="2800" i="0" kern="1200" dirty="0">
                <a:solidFill>
                  <a:schemeClr val="tx1"/>
                </a:solidFill>
                <a:effectLst/>
              </a:rPr>
              <a:t>1 </a:t>
            </a:r>
            <a:r>
              <a:rPr lang="zh-CN" altLang="en-US" sz="2800" i="0" kern="1200" dirty="0">
                <a:solidFill>
                  <a:schemeClr val="tx1"/>
                </a:solidFill>
                <a:effectLst/>
              </a:rPr>
              <a:t>什么是强化学习</a:t>
            </a:r>
          </a:p>
          <a:p>
            <a:endParaRPr lang="en-US" dirty="0"/>
          </a:p>
        </p:txBody>
      </p:sp>
      <p:sp>
        <p:nvSpPr>
          <p:cNvPr id="3" name="Content Placeholder 2">
            <a:extLst>
              <a:ext uri="{FF2B5EF4-FFF2-40B4-BE49-F238E27FC236}">
                <a16:creationId xmlns="" xmlns:a16="http://schemas.microsoft.com/office/drawing/2014/main" id="{C3DE6FAC-97C3-4DB7-B23A-A43E08EBD645}"/>
              </a:ext>
            </a:extLst>
          </p:cNvPr>
          <p:cNvSpPr>
            <a:spLocks noGrp="1"/>
          </p:cNvSpPr>
          <p:nvPr>
            <p:ph idx="1"/>
          </p:nvPr>
        </p:nvSpPr>
        <p:spPr/>
        <p:txBody>
          <a:bodyPr/>
          <a:lstStyle/>
          <a:p>
            <a:r>
              <a:rPr lang="zh-CN" altLang="en-US" dirty="0">
                <a:cs typeface="Arial" panose="020B0604020202020204" pitchFamily="34" charset="0"/>
              </a:rPr>
              <a:t>强化学习的目标是训练一个智能体在未知环境中完成任务。</a:t>
            </a:r>
          </a:p>
          <a:p>
            <a:r>
              <a:rPr lang="zh-CN" altLang="en-US" dirty="0">
                <a:cs typeface="Arial" panose="020B0604020202020204" pitchFamily="34" charset="0"/>
              </a:rPr>
              <a:t>智能体从环境接收观察和奖励，并向环境发送动作。</a:t>
            </a:r>
          </a:p>
          <a:p>
            <a:r>
              <a:rPr lang="zh-CN" altLang="en-US" dirty="0">
                <a:cs typeface="Arial" panose="020B0604020202020204" pitchFamily="34" charset="0"/>
              </a:rPr>
              <a:t>奖励是衡量一个动作在完成任务目标方面成功程度的指标。</a:t>
            </a:r>
            <a:endParaRPr lang="en-US" dirty="0"/>
          </a:p>
        </p:txBody>
      </p:sp>
      <p:sp>
        <p:nvSpPr>
          <p:cNvPr id="4" name="Slide Number Placeholder 3">
            <a:extLst>
              <a:ext uri="{FF2B5EF4-FFF2-40B4-BE49-F238E27FC236}">
                <a16:creationId xmlns="" xmlns:a16="http://schemas.microsoft.com/office/drawing/2014/main" id="{3BD92967-B4D1-4F3E-8143-FD27E21A8216}"/>
              </a:ext>
            </a:extLst>
          </p:cNvPr>
          <p:cNvSpPr>
            <a:spLocks noGrp="1"/>
          </p:cNvSpPr>
          <p:nvPr>
            <p:ph type="sldNum" sz="quarter" idx="10"/>
          </p:nvPr>
        </p:nvSpPr>
        <p:spPr/>
        <p:txBody>
          <a:bodyPr/>
          <a:lstStyle/>
          <a:p>
            <a:pPr>
              <a:defRPr/>
            </a:pPr>
            <a:fld id="{3209C3FB-4AD6-4B36-A2A7-63E869CCBCB1}" type="slidenum">
              <a:rPr lang="zh-CN" altLang="en-US" smtClean="0"/>
              <a:t>73</a:t>
            </a:fld>
            <a:endParaRPr lang="en-US" altLang="zh-CN"/>
          </a:p>
        </p:txBody>
      </p:sp>
    </p:spTree>
    <p:extLst>
      <p:ext uri="{BB962C8B-B14F-4D97-AF65-F5344CB8AC3E}">
        <p14:creationId xmlns:p14="http://schemas.microsoft.com/office/powerpoint/2010/main" val="39251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89AF24-23A5-4898-A98D-08AE89849E3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D790920E-A606-40E8-B859-5E8CCB78974C}"/>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766836D0-B1D3-4691-B938-243C00C341E3}"/>
              </a:ext>
            </a:extLst>
          </p:cNvPr>
          <p:cNvSpPr>
            <a:spLocks noGrp="1"/>
          </p:cNvSpPr>
          <p:nvPr>
            <p:ph type="sldNum" sz="quarter" idx="10"/>
          </p:nvPr>
        </p:nvSpPr>
        <p:spPr/>
        <p:txBody>
          <a:bodyPr/>
          <a:lstStyle/>
          <a:p>
            <a:pPr>
              <a:defRPr/>
            </a:pPr>
            <a:fld id="{3209C3FB-4AD6-4B36-A2A7-63E869CCBCB1}" type="slidenum">
              <a:rPr lang="zh-CN" altLang="en-US" smtClean="0"/>
              <a:t>74</a:t>
            </a:fld>
            <a:endParaRPr lang="en-US" altLang="zh-CN"/>
          </a:p>
        </p:txBody>
      </p:sp>
      <p:pic>
        <p:nvPicPr>
          <p:cNvPr id="6" name="图片 5"/>
          <p:cNvPicPr>
            <a:picLocks noChangeAspect="1"/>
          </p:cNvPicPr>
          <p:nvPr/>
        </p:nvPicPr>
        <p:blipFill>
          <a:blip r:embed="rId2"/>
          <a:stretch>
            <a:fillRect/>
          </a:stretch>
        </p:blipFill>
        <p:spPr>
          <a:xfrm>
            <a:off x="1523574" y="113957"/>
            <a:ext cx="6096851" cy="4915586"/>
          </a:xfrm>
          <a:prstGeom prst="rect">
            <a:avLst/>
          </a:prstGeom>
        </p:spPr>
      </p:pic>
    </p:spTree>
    <p:extLst>
      <p:ext uri="{BB962C8B-B14F-4D97-AF65-F5344CB8AC3E}">
        <p14:creationId xmlns:p14="http://schemas.microsoft.com/office/powerpoint/2010/main" val="332018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E04EE7-F816-4CC3-AC51-5F502365B83F}"/>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智能体</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endParaRPr lang="en-US" dirty="0"/>
          </a:p>
        </p:txBody>
      </p:sp>
      <p:sp>
        <p:nvSpPr>
          <p:cNvPr id="3" name="Content Placeholder 2">
            <a:extLst>
              <a:ext uri="{FF2B5EF4-FFF2-40B4-BE49-F238E27FC236}">
                <a16:creationId xmlns="" xmlns:a16="http://schemas.microsoft.com/office/drawing/2014/main" id="{FC9FB96F-32A8-4671-B73A-FC7C9851C54E}"/>
              </a:ext>
            </a:extLst>
          </p:cNvPr>
          <p:cNvSpPr>
            <a:spLocks noGrp="1"/>
          </p:cNvSpPr>
          <p:nvPr>
            <p:ph idx="1"/>
          </p:nvPr>
        </p:nvSpPr>
        <p:spPr/>
        <p:txBody>
          <a:bodyPr/>
          <a:lstStyle/>
          <a:p>
            <a:r>
              <a:rPr lang="zh-CN" altLang="en-US" dirty="0">
                <a:cs typeface="Arial" panose="020B0604020202020204" pitchFamily="34" charset="0"/>
              </a:rPr>
              <a:t>两个组成部分：</a:t>
            </a:r>
          </a:p>
          <a:p>
            <a:r>
              <a:rPr lang="zh-CN" altLang="en-US" dirty="0">
                <a:cs typeface="Arial" panose="020B0604020202020204" pitchFamily="34" charset="0"/>
              </a:rPr>
              <a:t>一个策略</a:t>
            </a:r>
          </a:p>
          <a:p>
            <a:r>
              <a:rPr lang="zh-CN" altLang="en-US" dirty="0">
                <a:cs typeface="Arial" panose="020B0604020202020204" pitchFamily="34" charset="0"/>
              </a:rPr>
              <a:t>一个学习</a:t>
            </a:r>
            <a:r>
              <a:rPr lang="zh-CN" altLang="en-US" dirty="0" smtClean="0">
                <a:cs typeface="Arial" panose="020B0604020202020204" pitchFamily="34" charset="0"/>
              </a:rPr>
              <a:t>算法</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F99DD765-C4AC-4D9C-945B-F50B2B726707}"/>
              </a:ext>
            </a:extLst>
          </p:cNvPr>
          <p:cNvSpPr>
            <a:spLocks noGrp="1"/>
          </p:cNvSpPr>
          <p:nvPr>
            <p:ph type="sldNum" sz="quarter" idx="10"/>
          </p:nvPr>
        </p:nvSpPr>
        <p:spPr/>
        <p:txBody>
          <a:bodyPr/>
          <a:lstStyle/>
          <a:p>
            <a:pPr>
              <a:defRPr/>
            </a:pPr>
            <a:fld id="{3209C3FB-4AD6-4B36-A2A7-63E869CCBCB1}" type="slidenum">
              <a:rPr lang="zh-CN" altLang="en-US" smtClean="0"/>
              <a:t>75</a:t>
            </a:fld>
            <a:endParaRPr lang="en-US" altLang="zh-CN"/>
          </a:p>
        </p:txBody>
      </p:sp>
      <p:pic>
        <p:nvPicPr>
          <p:cNvPr id="5" name="图片 4"/>
          <p:cNvPicPr>
            <a:picLocks noChangeAspect="1"/>
          </p:cNvPicPr>
          <p:nvPr/>
        </p:nvPicPr>
        <p:blipFill>
          <a:blip r:embed="rId2"/>
          <a:stretch>
            <a:fillRect/>
          </a:stretch>
        </p:blipFill>
        <p:spPr>
          <a:xfrm>
            <a:off x="3923704" y="245438"/>
            <a:ext cx="4267796" cy="4467849"/>
          </a:xfrm>
          <a:prstGeom prst="rect">
            <a:avLst/>
          </a:prstGeom>
        </p:spPr>
      </p:pic>
    </p:spTree>
    <p:extLst>
      <p:ext uri="{BB962C8B-B14F-4D97-AF65-F5344CB8AC3E}">
        <p14:creationId xmlns:p14="http://schemas.microsoft.com/office/powerpoint/2010/main" val="258100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27F530-E6F0-4B57-990C-88D8204C5B9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策略</a:t>
            </a:r>
          </a:p>
          <a:p>
            <a:endParaRPr lang="en-US" dirty="0"/>
          </a:p>
        </p:txBody>
      </p:sp>
      <p:sp>
        <p:nvSpPr>
          <p:cNvPr id="3" name="Content Placeholder 2">
            <a:extLst>
              <a:ext uri="{FF2B5EF4-FFF2-40B4-BE49-F238E27FC236}">
                <a16:creationId xmlns="" xmlns:a16="http://schemas.microsoft.com/office/drawing/2014/main" id="{7E72FDC7-7233-49C4-94C1-A2B0D896AAED}"/>
              </a:ext>
            </a:extLst>
          </p:cNvPr>
          <p:cNvSpPr>
            <a:spLocks noGrp="1"/>
          </p:cNvSpPr>
          <p:nvPr>
            <p:ph idx="1"/>
          </p:nvPr>
        </p:nvSpPr>
        <p:spPr/>
        <p:txBody>
          <a:bodyPr/>
          <a:lstStyle/>
          <a:p>
            <a:r>
              <a:rPr lang="zh-CN" altLang="en-US" dirty="0">
                <a:cs typeface="Arial" panose="020B0604020202020204" pitchFamily="34" charset="0"/>
              </a:rPr>
              <a:t>策略是一个</a:t>
            </a:r>
            <a:r>
              <a:rPr lang="zh-CN" altLang="en-US" b="1" dirty="0">
                <a:cs typeface="Arial" panose="020B0604020202020204" pitchFamily="34" charset="0"/>
              </a:rPr>
              <a:t>映射</a:t>
            </a:r>
            <a:r>
              <a:rPr lang="zh-CN" altLang="en-US" dirty="0">
                <a:cs typeface="Arial" panose="020B0604020202020204" pitchFamily="34" charset="0"/>
              </a:rPr>
              <a:t>，它根据来自</a:t>
            </a:r>
            <a:r>
              <a:rPr lang="zh-CN" altLang="en-US" b="1" dirty="0">
                <a:cs typeface="Arial" panose="020B0604020202020204" pitchFamily="34" charset="0"/>
              </a:rPr>
              <a:t>环境</a:t>
            </a:r>
            <a:r>
              <a:rPr lang="zh-CN" altLang="en-US" dirty="0">
                <a:cs typeface="Arial" panose="020B0604020202020204" pitchFamily="34" charset="0"/>
              </a:rPr>
              <a:t>的</a:t>
            </a:r>
            <a:r>
              <a:rPr lang="zh-CN" altLang="en-US" b="1" dirty="0">
                <a:cs typeface="Arial" panose="020B0604020202020204" pitchFamily="34" charset="0"/>
              </a:rPr>
              <a:t>观察</a:t>
            </a:r>
            <a:r>
              <a:rPr lang="zh-CN" altLang="en-US" dirty="0">
                <a:cs typeface="Arial" panose="020B0604020202020204" pitchFamily="34" charset="0"/>
              </a:rPr>
              <a:t>来</a:t>
            </a:r>
            <a:r>
              <a:rPr lang="zh-CN" altLang="en-US" b="1" dirty="0">
                <a:cs typeface="Arial" panose="020B0604020202020204" pitchFamily="34" charset="0"/>
              </a:rPr>
              <a:t>选择动作</a:t>
            </a:r>
            <a:r>
              <a:rPr lang="zh-CN" altLang="en-US" dirty="0">
                <a:cs typeface="Arial" panose="020B0604020202020204" pitchFamily="34" charset="0"/>
              </a:rPr>
              <a:t>。</a:t>
            </a:r>
          </a:p>
          <a:p>
            <a:r>
              <a:rPr lang="zh-CN" altLang="en-US" dirty="0">
                <a:cs typeface="Arial" panose="020B0604020202020204" pitchFamily="34" charset="0"/>
              </a:rPr>
              <a:t>通常，策略是一个带有</a:t>
            </a:r>
            <a:r>
              <a:rPr lang="zh-CN" altLang="en-US" b="1" dirty="0">
                <a:cs typeface="Arial" panose="020B0604020202020204" pitchFamily="34" charset="0"/>
              </a:rPr>
              <a:t>可调参数</a:t>
            </a:r>
            <a:r>
              <a:rPr lang="zh-CN" altLang="en-US" dirty="0">
                <a:cs typeface="Arial" panose="020B0604020202020204" pitchFamily="34" charset="0"/>
              </a:rPr>
              <a:t>的</a:t>
            </a:r>
            <a:r>
              <a:rPr lang="zh-CN" altLang="en-US" b="1" dirty="0">
                <a:cs typeface="Arial" panose="020B0604020202020204" pitchFamily="34" charset="0"/>
              </a:rPr>
              <a:t>函数逼近器</a:t>
            </a:r>
            <a:r>
              <a:rPr lang="zh-CN" altLang="en-US" dirty="0">
                <a:cs typeface="Arial" panose="020B0604020202020204" pitchFamily="34" charset="0"/>
              </a:rPr>
              <a:t>，例如</a:t>
            </a:r>
            <a:r>
              <a:rPr lang="zh-CN" altLang="en-US" i="1" dirty="0">
                <a:cs typeface="Arial" panose="020B0604020202020204" pitchFamily="34" charset="0"/>
              </a:rPr>
              <a:t>深度神经网络</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A3A45A52-FBB5-47A7-8578-62CC9AEBA21E}"/>
              </a:ext>
            </a:extLst>
          </p:cNvPr>
          <p:cNvSpPr>
            <a:spLocks noGrp="1"/>
          </p:cNvSpPr>
          <p:nvPr>
            <p:ph type="sldNum" sz="quarter" idx="10"/>
          </p:nvPr>
        </p:nvSpPr>
        <p:spPr/>
        <p:txBody>
          <a:bodyPr/>
          <a:lstStyle/>
          <a:p>
            <a:pPr>
              <a:defRPr/>
            </a:pPr>
            <a:fld id="{3209C3FB-4AD6-4B36-A2A7-63E869CCBCB1}" type="slidenum">
              <a:rPr lang="zh-CN" altLang="en-US" smtClean="0"/>
              <a:t>76</a:t>
            </a:fld>
            <a:endParaRPr lang="en-US" altLang="zh-CN"/>
          </a:p>
        </p:txBody>
      </p:sp>
      <p:pic>
        <p:nvPicPr>
          <p:cNvPr id="5" name="图片 4"/>
          <p:cNvPicPr>
            <a:picLocks noChangeAspect="1"/>
          </p:cNvPicPr>
          <p:nvPr/>
        </p:nvPicPr>
        <p:blipFill>
          <a:blip r:embed="rId2"/>
          <a:stretch>
            <a:fillRect/>
          </a:stretch>
        </p:blipFill>
        <p:spPr>
          <a:xfrm>
            <a:off x="1682129" y="2225323"/>
            <a:ext cx="5649113" cy="2524477"/>
          </a:xfrm>
          <a:prstGeom prst="rect">
            <a:avLst/>
          </a:prstGeom>
        </p:spPr>
      </p:pic>
    </p:spTree>
    <p:extLst>
      <p:ext uri="{BB962C8B-B14F-4D97-AF65-F5344CB8AC3E}">
        <p14:creationId xmlns:p14="http://schemas.microsoft.com/office/powerpoint/2010/main" val="91125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E699B7-8F78-4550-A983-71CC749CF497}"/>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学习算法</a:t>
            </a:r>
          </a:p>
          <a:p>
            <a:endParaRPr lang="en-US" dirty="0"/>
          </a:p>
        </p:txBody>
      </p:sp>
      <p:sp>
        <p:nvSpPr>
          <p:cNvPr id="3" name="Content Placeholder 2">
            <a:extLst>
              <a:ext uri="{FF2B5EF4-FFF2-40B4-BE49-F238E27FC236}">
                <a16:creationId xmlns="" xmlns:a16="http://schemas.microsoft.com/office/drawing/2014/main" id="{756D6F59-D90D-4D15-82FC-800E81606244}"/>
              </a:ext>
            </a:extLst>
          </p:cNvPr>
          <p:cNvSpPr>
            <a:spLocks noGrp="1"/>
          </p:cNvSpPr>
          <p:nvPr>
            <p:ph idx="1"/>
          </p:nvPr>
        </p:nvSpPr>
        <p:spPr/>
        <p:txBody>
          <a:bodyPr/>
          <a:lstStyle/>
          <a:p>
            <a:r>
              <a:rPr lang="zh-CN" altLang="en-US" dirty="0">
                <a:cs typeface="Arial" panose="020B0604020202020204" pitchFamily="34" charset="0"/>
              </a:rPr>
              <a:t>学习算法根据动作、观察和奖励不断更新策略参数</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smtClean="0">
                <a:cs typeface="Arial" panose="020B0604020202020204" pitchFamily="34" charset="0"/>
              </a:rPr>
              <a:t>学习</a:t>
            </a:r>
            <a:r>
              <a:rPr lang="zh-CN" altLang="en-US" dirty="0">
                <a:cs typeface="Arial" panose="020B0604020202020204" pitchFamily="34" charset="0"/>
              </a:rPr>
              <a:t>算法的目标是</a:t>
            </a:r>
            <a:r>
              <a:rPr lang="zh-CN" altLang="en-US" b="1" dirty="0">
                <a:cs typeface="Arial" panose="020B0604020202020204" pitchFamily="34" charset="0"/>
              </a:rPr>
              <a:t>找到一个最优策略</a:t>
            </a:r>
            <a:r>
              <a:rPr lang="zh-CN" altLang="en-US" dirty="0">
                <a:cs typeface="Arial" panose="020B0604020202020204" pitchFamily="34" charset="0"/>
              </a:rPr>
              <a:t>，以</a:t>
            </a:r>
            <a:r>
              <a:rPr lang="zh-CN" altLang="en-US" b="1" dirty="0">
                <a:cs typeface="Arial" panose="020B0604020202020204" pitchFamily="34" charset="0"/>
              </a:rPr>
              <a:t>最大化</a:t>
            </a:r>
            <a:r>
              <a:rPr lang="zh-CN" altLang="en-US" dirty="0">
                <a:cs typeface="Arial" panose="020B0604020202020204" pitchFamily="34" charset="0"/>
              </a:rPr>
              <a:t>任务期间收到的累积</a:t>
            </a:r>
            <a:r>
              <a:rPr lang="zh-CN" altLang="en-US" b="1" dirty="0">
                <a:cs typeface="Arial" panose="020B0604020202020204" pitchFamily="34" charset="0"/>
              </a:rPr>
              <a:t>奖励</a:t>
            </a:r>
            <a:r>
              <a:rPr lang="zh-CN" altLang="en-US" dirty="0">
                <a:cs typeface="Arial" panose="020B0604020202020204" pitchFamily="34" charset="0"/>
              </a:rPr>
              <a:t>。</a:t>
            </a:r>
            <a:endParaRPr lang="en-US" dirty="0"/>
          </a:p>
        </p:txBody>
      </p:sp>
      <p:sp>
        <p:nvSpPr>
          <p:cNvPr id="4" name="Slide Number Placeholder 3">
            <a:extLst>
              <a:ext uri="{FF2B5EF4-FFF2-40B4-BE49-F238E27FC236}">
                <a16:creationId xmlns="" xmlns:a16="http://schemas.microsoft.com/office/drawing/2014/main" id="{CAF71770-0B24-41B5-B59E-A43FA4D11E0B}"/>
              </a:ext>
            </a:extLst>
          </p:cNvPr>
          <p:cNvSpPr>
            <a:spLocks noGrp="1"/>
          </p:cNvSpPr>
          <p:nvPr>
            <p:ph type="sldNum" sz="quarter" idx="10"/>
          </p:nvPr>
        </p:nvSpPr>
        <p:spPr/>
        <p:txBody>
          <a:bodyPr/>
          <a:lstStyle/>
          <a:p>
            <a:pPr>
              <a:defRPr/>
            </a:pPr>
            <a:fld id="{3209C3FB-4AD6-4B36-A2A7-63E869CCBCB1}" type="slidenum">
              <a:rPr lang="zh-CN" altLang="en-US" smtClean="0"/>
              <a:t>77</a:t>
            </a:fld>
            <a:endParaRPr lang="en-US" altLang="zh-CN"/>
          </a:p>
        </p:txBody>
      </p:sp>
    </p:spTree>
    <p:extLst>
      <p:ext uri="{BB962C8B-B14F-4D97-AF65-F5344CB8AC3E}">
        <p14:creationId xmlns:p14="http://schemas.microsoft.com/office/powerpoint/2010/main" val="260042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AF3487-A592-4166-B60D-995B534EBFE7}"/>
              </a:ext>
            </a:extLst>
          </p:cNvPr>
          <p:cNvSpPr>
            <a:spLocks noGrp="1"/>
          </p:cNvSpPr>
          <p:nvPr>
            <p:ph type="title"/>
          </p:nvPr>
        </p:nvSpPr>
        <p:spPr/>
        <p:txBody>
          <a:bodyPr/>
          <a:lstStyle/>
          <a:p>
            <a:r>
              <a:rPr lang="en-US" altLang="zh-CN" sz="2800" i="0" kern="1200" dirty="0">
                <a:solidFill>
                  <a:schemeClr val="tx1"/>
                </a:solidFill>
                <a:effectLst/>
              </a:rPr>
              <a:t>2 </a:t>
            </a:r>
            <a:r>
              <a:rPr lang="zh-CN" altLang="en-US" sz="2800" i="0" kern="1200" dirty="0">
                <a:solidFill>
                  <a:schemeClr val="tx1"/>
                </a:solidFill>
                <a:effectLst/>
              </a:rPr>
              <a:t>为什么使用强化学习</a:t>
            </a:r>
          </a:p>
          <a:p>
            <a:endParaRPr lang="en-US" dirty="0"/>
          </a:p>
        </p:txBody>
      </p:sp>
      <p:sp>
        <p:nvSpPr>
          <p:cNvPr id="3" name="Content Placeholder 2">
            <a:extLst>
              <a:ext uri="{FF2B5EF4-FFF2-40B4-BE49-F238E27FC236}">
                <a16:creationId xmlns="" xmlns:a16="http://schemas.microsoft.com/office/drawing/2014/main" id="{77DC2680-AEB6-415C-8DCB-E6087A97052A}"/>
              </a:ext>
            </a:extLst>
          </p:cNvPr>
          <p:cNvSpPr>
            <a:spLocks noGrp="1"/>
          </p:cNvSpPr>
          <p:nvPr>
            <p:ph idx="1"/>
          </p:nvPr>
        </p:nvSpPr>
        <p:spPr/>
        <p:txBody>
          <a:bodyPr/>
          <a:lstStyle/>
          <a:p>
            <a:r>
              <a:rPr lang="zh-CN" altLang="en-US" dirty="0">
                <a:cs typeface="Arial" panose="020B0604020202020204" pitchFamily="34" charset="0"/>
              </a:rPr>
              <a:t>它帮助您发现哪种情况需要动作</a:t>
            </a:r>
          </a:p>
          <a:p>
            <a:r>
              <a:rPr lang="zh-CN" altLang="en-US" dirty="0">
                <a:cs typeface="Arial" panose="020B0604020202020204" pitchFamily="34" charset="0"/>
              </a:rPr>
              <a:t>帮助您发现哪种动作在较长时间内产生最高奖励。</a:t>
            </a:r>
          </a:p>
          <a:p>
            <a:r>
              <a:rPr lang="zh-CN" altLang="en-US" dirty="0">
                <a:cs typeface="Arial" panose="020B0604020202020204" pitchFamily="34" charset="0"/>
              </a:rPr>
              <a:t>强化学习还为学习智能体提供奖励函数。</a:t>
            </a:r>
          </a:p>
          <a:p>
            <a:r>
              <a:rPr lang="zh-CN" altLang="en-US" dirty="0">
                <a:cs typeface="Arial" panose="020B0604020202020204" pitchFamily="34" charset="0"/>
              </a:rPr>
              <a:t>它还允许它找出获得大奖励的最佳方法。</a:t>
            </a:r>
            <a:endParaRPr lang="en-US" dirty="0"/>
          </a:p>
        </p:txBody>
      </p:sp>
      <p:sp>
        <p:nvSpPr>
          <p:cNvPr id="4" name="Slide Number Placeholder 3">
            <a:extLst>
              <a:ext uri="{FF2B5EF4-FFF2-40B4-BE49-F238E27FC236}">
                <a16:creationId xmlns="" xmlns:a16="http://schemas.microsoft.com/office/drawing/2014/main" id="{C8EE7E6B-DC5D-4D0A-8357-BD534C263C1A}"/>
              </a:ext>
            </a:extLst>
          </p:cNvPr>
          <p:cNvSpPr>
            <a:spLocks noGrp="1"/>
          </p:cNvSpPr>
          <p:nvPr>
            <p:ph type="sldNum" sz="quarter" idx="10"/>
          </p:nvPr>
        </p:nvSpPr>
        <p:spPr/>
        <p:txBody>
          <a:bodyPr/>
          <a:lstStyle/>
          <a:p>
            <a:pPr>
              <a:defRPr/>
            </a:pPr>
            <a:fld id="{3209C3FB-4AD6-4B36-A2A7-63E869CCBCB1}" type="slidenum">
              <a:rPr lang="zh-CN" altLang="en-US" smtClean="0"/>
              <a:t>78</a:t>
            </a:fld>
            <a:endParaRPr lang="en-US" altLang="zh-CN"/>
          </a:p>
        </p:txBody>
      </p:sp>
    </p:spTree>
    <p:extLst>
      <p:ext uri="{BB962C8B-B14F-4D97-AF65-F5344CB8AC3E}">
        <p14:creationId xmlns:p14="http://schemas.microsoft.com/office/powerpoint/2010/main" val="303666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58A69A-18E1-48A7-9E97-1BFD3EAF386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何时不使用强化学习？</a:t>
            </a:r>
          </a:p>
          <a:p>
            <a:endParaRPr lang="en-US" dirty="0"/>
          </a:p>
        </p:txBody>
      </p:sp>
      <p:sp>
        <p:nvSpPr>
          <p:cNvPr id="3" name="Content Placeholder 2">
            <a:extLst>
              <a:ext uri="{FF2B5EF4-FFF2-40B4-BE49-F238E27FC236}">
                <a16:creationId xmlns="" xmlns:a16="http://schemas.microsoft.com/office/drawing/2014/main" id="{47B60C10-DF5E-4C57-B5E2-5C24AC22A66E}"/>
              </a:ext>
            </a:extLst>
          </p:cNvPr>
          <p:cNvSpPr>
            <a:spLocks noGrp="1"/>
          </p:cNvSpPr>
          <p:nvPr>
            <p:ph idx="1"/>
          </p:nvPr>
        </p:nvSpPr>
        <p:spPr/>
        <p:txBody>
          <a:bodyPr/>
          <a:lstStyle/>
          <a:p>
            <a:r>
              <a:rPr lang="zh-CN" altLang="en-US" dirty="0">
                <a:cs typeface="Arial" panose="020B0604020202020204" pitchFamily="34" charset="0"/>
              </a:rPr>
              <a:t>当您有</a:t>
            </a:r>
            <a:r>
              <a:rPr lang="zh-CN" altLang="en-US" b="1" dirty="0">
                <a:cs typeface="Arial" panose="020B0604020202020204" pitchFamily="34" charset="0"/>
              </a:rPr>
              <a:t>足够的数据</a:t>
            </a:r>
            <a:r>
              <a:rPr lang="zh-CN" altLang="en-US" dirty="0">
                <a:cs typeface="Arial" panose="020B0604020202020204" pitchFamily="34" charset="0"/>
              </a:rPr>
              <a:t>可以用</a:t>
            </a:r>
            <a:r>
              <a:rPr lang="zh-CN" altLang="en-US" b="1" dirty="0">
                <a:cs typeface="Arial" panose="020B0604020202020204" pitchFamily="34" charset="0"/>
              </a:rPr>
              <a:t>监督</a:t>
            </a:r>
            <a:r>
              <a:rPr lang="zh-CN" altLang="en-US" dirty="0">
                <a:cs typeface="Arial" panose="020B0604020202020204" pitchFamily="34" charset="0"/>
              </a:rPr>
              <a:t>学习方法解决问题时</a:t>
            </a:r>
          </a:p>
          <a:p>
            <a:r>
              <a:rPr lang="zh-CN" altLang="en-US" dirty="0">
                <a:cs typeface="Arial" panose="020B0604020202020204" pitchFamily="34" charset="0"/>
              </a:rPr>
              <a:t>强化学习是</a:t>
            </a:r>
            <a:r>
              <a:rPr lang="zh-CN" altLang="en-US" b="1" dirty="0">
                <a:cs typeface="Arial" panose="020B0604020202020204" pitchFamily="34" charset="0"/>
              </a:rPr>
              <a:t>计算密集型</a:t>
            </a:r>
            <a:r>
              <a:rPr lang="zh-CN" altLang="en-US" dirty="0">
                <a:cs typeface="Arial" panose="020B0604020202020204" pitchFamily="34" charset="0"/>
              </a:rPr>
              <a:t>且</a:t>
            </a:r>
            <a:r>
              <a:rPr lang="zh-CN" altLang="en-US" b="1" dirty="0">
                <a:cs typeface="Arial" panose="020B0604020202020204" pitchFamily="34" charset="0"/>
              </a:rPr>
              <a:t>耗时的</a:t>
            </a:r>
            <a:r>
              <a:rPr lang="zh-CN" altLang="en-US" dirty="0">
                <a:cs typeface="Arial" panose="020B0604020202020204" pitchFamily="34" charset="0"/>
              </a:rPr>
              <a:t>，特别是当动作空间</a:t>
            </a:r>
            <a:r>
              <a:rPr lang="zh-CN" altLang="en-US" b="1" dirty="0">
                <a:cs typeface="Arial" panose="020B0604020202020204" pitchFamily="34" charset="0"/>
              </a:rPr>
              <a:t>很大</a:t>
            </a:r>
            <a:r>
              <a:rPr lang="zh-CN" altLang="en-US" dirty="0">
                <a:cs typeface="Arial" panose="020B0604020202020204" pitchFamily="34" charset="0"/>
              </a:rPr>
              <a:t>时</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4E9C8B52-9F56-4E97-BD93-0A3DE10E2C2F}"/>
              </a:ext>
            </a:extLst>
          </p:cNvPr>
          <p:cNvSpPr>
            <a:spLocks noGrp="1"/>
          </p:cNvSpPr>
          <p:nvPr>
            <p:ph type="sldNum" sz="quarter" idx="10"/>
          </p:nvPr>
        </p:nvSpPr>
        <p:spPr/>
        <p:txBody>
          <a:bodyPr/>
          <a:lstStyle/>
          <a:p>
            <a:pPr>
              <a:defRPr/>
            </a:pPr>
            <a:fld id="{3209C3FB-4AD6-4B36-A2A7-63E869CCBCB1}" type="slidenum">
              <a:rPr lang="zh-CN" altLang="en-US" smtClean="0"/>
              <a:t>79</a:t>
            </a:fld>
            <a:endParaRPr lang="en-US" altLang="zh-CN"/>
          </a:p>
        </p:txBody>
      </p:sp>
      <p:pic>
        <p:nvPicPr>
          <p:cNvPr id="5" name="图片 4"/>
          <p:cNvPicPr>
            <a:picLocks noChangeAspect="1"/>
          </p:cNvPicPr>
          <p:nvPr/>
        </p:nvPicPr>
        <p:blipFill>
          <a:blip r:embed="rId2"/>
          <a:stretch>
            <a:fillRect/>
          </a:stretch>
        </p:blipFill>
        <p:spPr>
          <a:xfrm>
            <a:off x="3992072" y="2049068"/>
            <a:ext cx="3772426" cy="2400635"/>
          </a:xfrm>
          <a:prstGeom prst="rect">
            <a:avLst/>
          </a:prstGeom>
        </p:spPr>
      </p:pic>
    </p:spTree>
    <p:extLst>
      <p:ext uri="{BB962C8B-B14F-4D97-AF65-F5344CB8AC3E}">
        <p14:creationId xmlns:p14="http://schemas.microsoft.com/office/powerpoint/2010/main" val="358894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AF12BF-5206-421E-B4A1-728F7D8B369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为什么使用机器学习</a:t>
            </a:r>
          </a:p>
          <a:p>
            <a:endParaRPr lang="en-US" dirty="0"/>
          </a:p>
        </p:txBody>
      </p:sp>
      <p:sp>
        <p:nvSpPr>
          <p:cNvPr id="3" name="Content Placeholder 2">
            <a:extLst>
              <a:ext uri="{FF2B5EF4-FFF2-40B4-BE49-F238E27FC236}">
                <a16:creationId xmlns="" xmlns:a16="http://schemas.microsoft.com/office/drawing/2014/main" id="{73919302-88C1-459A-959F-BF762BBAA6E8}"/>
              </a:ext>
            </a:extLst>
          </p:cNvPr>
          <p:cNvSpPr>
            <a:spLocks noGrp="1"/>
          </p:cNvSpPr>
          <p:nvPr>
            <p:ph idx="1"/>
          </p:nvPr>
        </p:nvSpPr>
        <p:spPr/>
        <p:txBody>
          <a:bodyPr/>
          <a:lstStyle/>
          <a:p>
            <a:r>
              <a:rPr lang="zh-CN" altLang="en-US" dirty="0">
                <a:cs typeface="Arial" panose="020B0604020202020204" pitchFamily="34" charset="0"/>
              </a:rPr>
              <a:t>我们能够在重要的任务上</a:t>
            </a:r>
            <a:r>
              <a:rPr lang="zh-CN" altLang="en-US" b="1" dirty="0">
                <a:cs typeface="Arial" panose="020B0604020202020204" pitchFamily="34" charset="0"/>
              </a:rPr>
              <a:t>达到</a:t>
            </a:r>
            <a:r>
              <a:rPr lang="zh-CN" altLang="en-US" dirty="0">
                <a:cs typeface="Arial" panose="020B0604020202020204" pitchFamily="34" charset="0"/>
              </a:rPr>
              <a:t>有意义的、有用的</a:t>
            </a:r>
            <a:r>
              <a:rPr lang="zh-CN" altLang="en-US" b="1" dirty="0">
                <a:cs typeface="Arial" panose="020B0604020202020204" pitchFamily="34" charset="0"/>
              </a:rPr>
              <a:t>准确度</a:t>
            </a:r>
            <a:r>
              <a:rPr lang="zh-CN" altLang="en-US" dirty="0">
                <a:cs typeface="Arial" panose="020B0604020202020204" pitchFamily="34" charset="0"/>
              </a:rPr>
              <a:t>。</a:t>
            </a:r>
          </a:p>
          <a:p>
            <a:r>
              <a:rPr lang="zh-CN" altLang="en-US" dirty="0">
                <a:cs typeface="Arial" panose="020B0604020202020204" pitchFamily="34" charset="0"/>
              </a:rPr>
              <a:t>几十年来，机器学习已被用于对</a:t>
            </a:r>
            <a:r>
              <a:rPr lang="zh-CN" altLang="en-US" b="1" dirty="0">
                <a:cs typeface="Arial" panose="020B0604020202020204" pitchFamily="34" charset="0"/>
              </a:rPr>
              <a:t>图像</a:t>
            </a:r>
            <a:r>
              <a:rPr lang="zh-CN" altLang="en-US" dirty="0">
                <a:cs typeface="Arial" panose="020B0604020202020204" pitchFamily="34" charset="0"/>
              </a:rPr>
              <a:t>和</a:t>
            </a:r>
            <a:r>
              <a:rPr lang="zh-CN" altLang="en-US" b="1" dirty="0">
                <a:cs typeface="Arial" panose="020B0604020202020204" pitchFamily="34" charset="0"/>
              </a:rPr>
              <a:t>文本</a:t>
            </a:r>
            <a:r>
              <a:rPr lang="zh-CN" altLang="en-US" dirty="0">
                <a:cs typeface="Arial" panose="020B0604020202020204" pitchFamily="34" charset="0"/>
              </a:rPr>
              <a:t>进行分类，但一直难以跨越门槛</a:t>
            </a:r>
            <a:r>
              <a:rPr lang="en-US" altLang="zh-CN" dirty="0">
                <a:cs typeface="Arial" panose="020B0604020202020204" pitchFamily="34" charset="0"/>
              </a:rPr>
              <a:t>——</a:t>
            </a:r>
            <a:r>
              <a:rPr lang="zh-CN" altLang="en-US" dirty="0">
                <a:cs typeface="Arial" panose="020B0604020202020204" pitchFamily="34" charset="0"/>
              </a:rPr>
              <a:t>算法需要在业务环境中工作需要达到一个基准</a:t>
            </a:r>
            <a:r>
              <a:rPr lang="zh-CN" altLang="en-US" b="1" dirty="0">
                <a:cs typeface="Arial" panose="020B0604020202020204" pitchFamily="34" charset="0"/>
              </a:rPr>
              <a:t>准确度</a:t>
            </a:r>
            <a:r>
              <a:rPr lang="zh-CN" altLang="en-US" dirty="0">
                <a:cs typeface="Arial" panose="020B0604020202020204" pitchFamily="34" charset="0"/>
              </a:rPr>
              <a:t>。</a:t>
            </a:r>
          </a:p>
          <a:p>
            <a:r>
              <a:rPr lang="zh-CN" altLang="en-US" dirty="0">
                <a:cs typeface="Arial" panose="020B0604020202020204" pitchFamily="34" charset="0"/>
              </a:rPr>
              <a:t>机器学习最终使我们能够在以前无法</a:t>
            </a:r>
            <a:r>
              <a:rPr lang="zh-CN" altLang="en-US" b="1" dirty="0">
                <a:cs typeface="Arial" panose="020B0604020202020204" pitchFamily="34" charset="0"/>
              </a:rPr>
              <a:t>做到</a:t>
            </a:r>
            <a:r>
              <a:rPr lang="zh-CN" altLang="en-US" dirty="0">
                <a:cs typeface="Arial" panose="020B0604020202020204" pitchFamily="34" charset="0"/>
              </a:rPr>
              <a:t>的地方跨越这条线。</a:t>
            </a:r>
            <a:endParaRPr lang="en-US" dirty="0"/>
          </a:p>
        </p:txBody>
      </p:sp>
      <p:sp>
        <p:nvSpPr>
          <p:cNvPr id="4" name="Slide Number Placeholder 3">
            <a:extLst>
              <a:ext uri="{FF2B5EF4-FFF2-40B4-BE49-F238E27FC236}">
                <a16:creationId xmlns="" xmlns:a16="http://schemas.microsoft.com/office/drawing/2014/main" id="{6BAE1FCC-27C3-4D8F-A630-FF1DB56FB3DD}"/>
              </a:ext>
            </a:extLst>
          </p:cNvPr>
          <p:cNvSpPr>
            <a:spLocks noGrp="1"/>
          </p:cNvSpPr>
          <p:nvPr>
            <p:ph type="sldNum" sz="quarter" idx="10"/>
          </p:nvPr>
        </p:nvSpPr>
        <p:spPr/>
        <p:txBody>
          <a:bodyPr/>
          <a:lstStyle/>
          <a:p>
            <a:pPr>
              <a:defRPr/>
            </a:pPr>
            <a:fld id="{3209C3FB-4AD6-4B36-A2A7-63E869CCBCB1}" type="slidenum">
              <a:rPr lang="zh-CN" altLang="en-US" smtClean="0"/>
              <a:t>8</a:t>
            </a:fld>
            <a:endParaRPr lang="en-US" altLang="zh-CN"/>
          </a:p>
        </p:txBody>
      </p:sp>
    </p:spTree>
    <p:extLst>
      <p:ext uri="{BB962C8B-B14F-4D97-AF65-F5344CB8AC3E}">
        <p14:creationId xmlns:p14="http://schemas.microsoft.com/office/powerpoint/2010/main" val="282406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6D374F-D3DE-460B-8323-7A0651C50C08}"/>
              </a:ext>
            </a:extLst>
          </p:cNvPr>
          <p:cNvSpPr>
            <a:spLocks noGrp="1"/>
          </p:cNvSpPr>
          <p:nvPr>
            <p:ph type="title"/>
          </p:nvPr>
        </p:nvSpPr>
        <p:spPr/>
        <p:txBody>
          <a:bodyPr/>
          <a:lstStyle/>
          <a:p>
            <a:r>
              <a:rPr lang="en-US" altLang="zh-CN" sz="2800" i="0" kern="1200" dirty="0">
                <a:solidFill>
                  <a:schemeClr val="tx1"/>
                </a:solidFill>
                <a:effectLst/>
                <a:latin typeface="Calibri" panose="020F0502020204030204" pitchFamily="34" charset="0"/>
                <a:ea typeface="+mj-ea"/>
                <a:cs typeface="Arial" panose="020B0604020202020204" pitchFamily="34" charset="0"/>
              </a:rPr>
              <a:t>2 </a:t>
            </a:r>
            <a:r>
              <a:rPr lang="zh-CN" altLang="en-US" sz="2800" i="0" kern="1200" dirty="0">
                <a:solidFill>
                  <a:schemeClr val="tx1"/>
                </a:solidFill>
                <a:effectLst/>
                <a:latin typeface="Calibri" panose="020F0502020204030204" pitchFamily="34" charset="0"/>
                <a:ea typeface="+mj-ea"/>
                <a:cs typeface="Arial" panose="020B0604020202020204" pitchFamily="34" charset="0"/>
              </a:rPr>
              <a:t>为什么使用强化</a:t>
            </a:r>
            <a:r>
              <a:rPr lang="zh-CN" altLang="en-US" sz="2800" i="0" kern="1200" dirty="0" smtClean="0">
                <a:solidFill>
                  <a:schemeClr val="tx1"/>
                </a:solidFill>
                <a:effectLst/>
                <a:latin typeface="Calibri" panose="020F0502020204030204" pitchFamily="34" charset="0"/>
                <a:ea typeface="+mj-ea"/>
                <a:cs typeface="Arial" panose="020B0604020202020204" pitchFamily="34" charset="0"/>
              </a:rPr>
              <a:t>学习</a:t>
            </a:r>
            <a:endParaRPr lang="zh-CN" altLang="en-US" sz="280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B274F305-42AE-49F6-AEB4-38BC5FF7839E}"/>
              </a:ext>
            </a:extLst>
          </p:cNvPr>
          <p:cNvSpPr>
            <a:spLocks noGrp="1"/>
          </p:cNvSpPr>
          <p:nvPr>
            <p:ph idx="1"/>
          </p:nvPr>
        </p:nvSpPr>
        <p:spPr/>
        <p:txBody>
          <a:bodyPr/>
          <a:lstStyle/>
          <a:p>
            <a:r>
              <a:rPr lang="zh-CN" altLang="en-US" dirty="0">
                <a:cs typeface="Arial" panose="020B0604020202020204" pitchFamily="34" charset="0"/>
              </a:rPr>
              <a:t>强化学习涉及智能体通过反复试错与环境交互来学习最优行为，无需人工参与。</a:t>
            </a:r>
          </a:p>
          <a:p>
            <a:r>
              <a:rPr lang="zh-CN" altLang="en-US" dirty="0">
                <a:cs typeface="Arial" panose="020B0604020202020204" pitchFamily="34" charset="0"/>
              </a:rPr>
              <a:t>例如，考虑使用自动驾驶系统停放车辆的任务。</a:t>
            </a:r>
          </a:p>
          <a:p>
            <a:endParaRPr lang="en-US" dirty="0"/>
          </a:p>
        </p:txBody>
      </p:sp>
      <p:sp>
        <p:nvSpPr>
          <p:cNvPr id="4" name="Slide Number Placeholder 3">
            <a:extLst>
              <a:ext uri="{FF2B5EF4-FFF2-40B4-BE49-F238E27FC236}">
                <a16:creationId xmlns="" xmlns:a16="http://schemas.microsoft.com/office/drawing/2014/main" id="{DD39F190-15B4-4BFE-9866-47F0642568C1}"/>
              </a:ext>
            </a:extLst>
          </p:cNvPr>
          <p:cNvSpPr>
            <a:spLocks noGrp="1"/>
          </p:cNvSpPr>
          <p:nvPr>
            <p:ph type="sldNum" sz="quarter" idx="10"/>
          </p:nvPr>
        </p:nvSpPr>
        <p:spPr/>
        <p:txBody>
          <a:bodyPr/>
          <a:lstStyle/>
          <a:p>
            <a:pPr>
              <a:defRPr/>
            </a:pPr>
            <a:fld id="{3209C3FB-4AD6-4B36-A2A7-63E869CCBCB1}" type="slidenum">
              <a:rPr lang="zh-CN" altLang="en-US" smtClean="0"/>
              <a:t>80</a:t>
            </a:fld>
            <a:endParaRPr lang="en-US" altLang="zh-CN"/>
          </a:p>
        </p:txBody>
      </p:sp>
    </p:spTree>
    <p:extLst>
      <p:ext uri="{BB962C8B-B14F-4D97-AF65-F5344CB8AC3E}">
        <p14:creationId xmlns:p14="http://schemas.microsoft.com/office/powerpoint/2010/main" val="10868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C8ECE9-73D5-40AF-BC7E-0CFD9C91A07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自动驾驶系统</a:t>
            </a:r>
          </a:p>
          <a:p>
            <a:endParaRPr lang="en-US" dirty="0"/>
          </a:p>
        </p:txBody>
      </p:sp>
      <p:sp>
        <p:nvSpPr>
          <p:cNvPr id="3" name="Content Placeholder 2">
            <a:extLst>
              <a:ext uri="{FF2B5EF4-FFF2-40B4-BE49-F238E27FC236}">
                <a16:creationId xmlns="" xmlns:a16="http://schemas.microsoft.com/office/drawing/2014/main" id="{0B35BA0C-6886-4230-8532-A6FFBA60F2DC}"/>
              </a:ext>
            </a:extLst>
          </p:cNvPr>
          <p:cNvSpPr>
            <a:spLocks noGrp="1"/>
          </p:cNvSpPr>
          <p:nvPr>
            <p:ph idx="1"/>
          </p:nvPr>
        </p:nvSpPr>
        <p:spPr/>
        <p:txBody>
          <a:bodyPr/>
          <a:lstStyle/>
          <a:p>
            <a:r>
              <a:rPr lang="zh-CN" altLang="en-US" dirty="0">
                <a:cs typeface="Arial" panose="020B0604020202020204" pitchFamily="34" charset="0"/>
              </a:rPr>
              <a:t>此任务的目标是让</a:t>
            </a:r>
            <a:r>
              <a:rPr lang="zh-CN" altLang="en-US" b="1" dirty="0">
                <a:cs typeface="Arial" panose="020B0604020202020204" pitchFamily="34" charset="0"/>
              </a:rPr>
              <a:t>车辆计算机</a:t>
            </a:r>
            <a:r>
              <a:rPr lang="zh-CN" altLang="en-US" dirty="0">
                <a:cs typeface="Arial" panose="020B0604020202020204" pitchFamily="34" charset="0"/>
              </a:rPr>
              <a:t>以</a:t>
            </a:r>
            <a:r>
              <a:rPr lang="zh-CN" altLang="en-US" b="1" dirty="0">
                <a:cs typeface="Arial" panose="020B0604020202020204" pitchFamily="34" charset="0"/>
              </a:rPr>
              <a:t>正确的位置和方向</a:t>
            </a:r>
            <a:r>
              <a:rPr lang="zh-CN" altLang="en-US" dirty="0">
                <a:cs typeface="Arial" panose="020B0604020202020204" pitchFamily="34" charset="0"/>
              </a:rPr>
              <a:t>停放车辆，为此</a:t>
            </a:r>
            <a:r>
              <a:rPr lang="zh-CN" altLang="en-US" b="1" dirty="0">
                <a:cs typeface="Arial" panose="020B0604020202020204" pitchFamily="34" charset="0"/>
              </a:rPr>
              <a:t>控制器</a:t>
            </a:r>
            <a:r>
              <a:rPr lang="zh-CN" altLang="en-US" dirty="0">
                <a:cs typeface="Arial" panose="020B0604020202020204" pitchFamily="34" charset="0"/>
              </a:rPr>
              <a:t>使用：</a:t>
            </a:r>
          </a:p>
          <a:p>
            <a:r>
              <a:rPr lang="zh-CN" altLang="en-US" dirty="0">
                <a:cs typeface="Arial" panose="020B0604020202020204" pitchFamily="34" charset="0"/>
              </a:rPr>
              <a:t>来自摄像头、加速度计、陀螺仪、</a:t>
            </a:r>
            <a:r>
              <a:rPr lang="en-US" altLang="zh-CN" dirty="0">
                <a:cs typeface="Arial" panose="020B0604020202020204" pitchFamily="34" charset="0"/>
              </a:rPr>
              <a:t>GPS </a:t>
            </a:r>
            <a:r>
              <a:rPr lang="zh-CN" altLang="en-US" dirty="0">
                <a:cs typeface="Arial" panose="020B0604020202020204" pitchFamily="34" charset="0"/>
              </a:rPr>
              <a:t>接收器和激光雷达的读数</a:t>
            </a:r>
          </a:p>
          <a:p>
            <a:r>
              <a:rPr lang="zh-CN" altLang="en-US" dirty="0">
                <a:cs typeface="Arial" panose="020B0604020202020204" pitchFamily="34" charset="0"/>
              </a:rPr>
              <a:t>生成转向、制动和加速命令</a:t>
            </a:r>
            <a:endParaRPr lang="en-US" dirty="0"/>
          </a:p>
        </p:txBody>
      </p:sp>
      <p:sp>
        <p:nvSpPr>
          <p:cNvPr id="4" name="Slide Number Placeholder 3">
            <a:extLst>
              <a:ext uri="{FF2B5EF4-FFF2-40B4-BE49-F238E27FC236}">
                <a16:creationId xmlns="" xmlns:a16="http://schemas.microsoft.com/office/drawing/2014/main" id="{6E6ECD68-9A9A-403A-A53D-541B99B99D8D}"/>
              </a:ext>
            </a:extLst>
          </p:cNvPr>
          <p:cNvSpPr>
            <a:spLocks noGrp="1"/>
          </p:cNvSpPr>
          <p:nvPr>
            <p:ph type="sldNum" sz="quarter" idx="10"/>
          </p:nvPr>
        </p:nvSpPr>
        <p:spPr/>
        <p:txBody>
          <a:bodyPr/>
          <a:lstStyle/>
          <a:p>
            <a:pPr>
              <a:defRPr/>
            </a:pPr>
            <a:fld id="{3209C3FB-4AD6-4B36-A2A7-63E869CCBCB1}" type="slidenum">
              <a:rPr lang="zh-CN" altLang="en-US" smtClean="0"/>
              <a:t>81</a:t>
            </a:fld>
            <a:endParaRPr lang="en-US" altLang="zh-CN"/>
          </a:p>
        </p:txBody>
      </p:sp>
    </p:spTree>
    <p:extLst>
      <p:ext uri="{BB962C8B-B14F-4D97-AF65-F5344CB8AC3E}">
        <p14:creationId xmlns:p14="http://schemas.microsoft.com/office/powerpoint/2010/main" val="2283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D7A3ED-4264-48BB-BC4B-0BB6AA72668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自动驾驶</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系统</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A7BA4C9D-93DD-4D7A-A0E0-B84A4FAB8185}"/>
              </a:ext>
            </a:extLst>
          </p:cNvPr>
          <p:cNvSpPr>
            <a:spLocks noGrp="1"/>
          </p:cNvSpPr>
          <p:nvPr>
            <p:ph idx="1"/>
          </p:nvPr>
        </p:nvSpPr>
        <p:spPr/>
        <p:txBody>
          <a:bodyPr/>
          <a:lstStyle/>
          <a:p>
            <a:r>
              <a:rPr lang="zh-CN" altLang="en-US" dirty="0">
                <a:cs typeface="Arial" panose="020B0604020202020204" pitchFamily="34" charset="0"/>
              </a:rPr>
              <a:t>动作命令被发送到控制车辆的</a:t>
            </a:r>
            <a:r>
              <a:rPr lang="zh-CN" altLang="en-US" b="1" dirty="0">
                <a:cs typeface="Arial" panose="020B0604020202020204" pitchFamily="34" charset="0"/>
              </a:rPr>
              <a:t>执行器</a:t>
            </a:r>
            <a:r>
              <a:rPr lang="zh-CN" altLang="en-US" dirty="0">
                <a:cs typeface="Arial" panose="020B0604020202020204" pitchFamily="34" charset="0"/>
              </a:rPr>
              <a:t>。</a:t>
            </a:r>
          </a:p>
          <a:p>
            <a:r>
              <a:rPr lang="zh-CN" altLang="en-US" dirty="0">
                <a:cs typeface="Arial" panose="020B0604020202020204" pitchFamily="34" charset="0"/>
              </a:rPr>
              <a:t>产生的</a:t>
            </a:r>
            <a:r>
              <a:rPr lang="zh-CN" altLang="en-US" b="1" dirty="0">
                <a:cs typeface="Arial" panose="020B0604020202020204" pitchFamily="34" charset="0"/>
              </a:rPr>
              <a:t>观察结果取决于</a:t>
            </a:r>
            <a:r>
              <a:rPr lang="zh-CN" altLang="en-US" dirty="0">
                <a:cs typeface="Arial" panose="020B0604020202020204" pitchFamily="34" charset="0"/>
              </a:rPr>
              <a:t>执行器、传感器、车辆动力学、路面、风和许多其他次要因素。</a:t>
            </a:r>
          </a:p>
          <a:p>
            <a:r>
              <a:rPr lang="zh-CN" altLang="en-US" dirty="0">
                <a:cs typeface="Arial" panose="020B0604020202020204" pitchFamily="34" charset="0"/>
              </a:rPr>
              <a:t>所有这些</a:t>
            </a:r>
            <a:r>
              <a:rPr lang="zh-CN" altLang="en-US" b="1" dirty="0">
                <a:cs typeface="Arial" panose="020B0604020202020204" pitchFamily="34" charset="0"/>
              </a:rPr>
              <a:t>因素</a:t>
            </a:r>
            <a:r>
              <a:rPr lang="zh-CN" altLang="en-US" dirty="0">
                <a:cs typeface="Arial" panose="020B0604020202020204" pitchFamily="34" charset="0"/>
              </a:rPr>
              <a:t>，即</a:t>
            </a:r>
            <a:r>
              <a:rPr lang="zh-CN" altLang="en-US" b="1" dirty="0">
                <a:cs typeface="Arial" panose="020B0604020202020204" pitchFamily="34" charset="0"/>
              </a:rPr>
              <a:t>除了</a:t>
            </a:r>
            <a:r>
              <a:rPr lang="zh-CN" altLang="en-US" dirty="0">
                <a:cs typeface="Arial" panose="020B0604020202020204" pitchFamily="34" charset="0"/>
              </a:rPr>
              <a:t>智能体之外的一切，构成了强化学习中的环境。</a:t>
            </a:r>
          </a:p>
          <a:p>
            <a:endParaRPr lang="en-US" dirty="0"/>
          </a:p>
        </p:txBody>
      </p:sp>
      <p:sp>
        <p:nvSpPr>
          <p:cNvPr id="4" name="Slide Number Placeholder 3">
            <a:extLst>
              <a:ext uri="{FF2B5EF4-FFF2-40B4-BE49-F238E27FC236}">
                <a16:creationId xmlns="" xmlns:a16="http://schemas.microsoft.com/office/drawing/2014/main" id="{B8FBB3CB-09B9-46D5-B0FD-445842ACC27B}"/>
              </a:ext>
            </a:extLst>
          </p:cNvPr>
          <p:cNvSpPr>
            <a:spLocks noGrp="1"/>
          </p:cNvSpPr>
          <p:nvPr>
            <p:ph type="sldNum" sz="quarter" idx="10"/>
          </p:nvPr>
        </p:nvSpPr>
        <p:spPr/>
        <p:txBody>
          <a:bodyPr/>
          <a:lstStyle/>
          <a:p>
            <a:pPr>
              <a:defRPr/>
            </a:pPr>
            <a:fld id="{3209C3FB-4AD6-4B36-A2A7-63E869CCBCB1}" type="slidenum">
              <a:rPr lang="zh-CN" altLang="en-US" smtClean="0"/>
              <a:t>82</a:t>
            </a:fld>
            <a:endParaRPr lang="en-US" altLang="zh-CN"/>
          </a:p>
        </p:txBody>
      </p:sp>
    </p:spTree>
    <p:extLst>
      <p:ext uri="{BB962C8B-B14F-4D97-AF65-F5344CB8AC3E}">
        <p14:creationId xmlns:p14="http://schemas.microsoft.com/office/powerpoint/2010/main" val="188486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0F0728-9003-4A28-9EBD-CB2173FF383F}"/>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自动驾驶系统</a:t>
            </a:r>
          </a:p>
          <a:p>
            <a:endParaRPr lang="en-US" dirty="0"/>
          </a:p>
        </p:txBody>
      </p:sp>
      <p:sp>
        <p:nvSpPr>
          <p:cNvPr id="3" name="Content Placeholder 2">
            <a:extLst>
              <a:ext uri="{FF2B5EF4-FFF2-40B4-BE49-F238E27FC236}">
                <a16:creationId xmlns="" xmlns:a16="http://schemas.microsoft.com/office/drawing/2014/main" id="{485D24BE-3FB0-44A5-AA13-D4AABFB94453}"/>
              </a:ext>
            </a:extLst>
          </p:cNvPr>
          <p:cNvSpPr>
            <a:spLocks noGrp="1"/>
          </p:cNvSpPr>
          <p:nvPr>
            <p:ph idx="1"/>
          </p:nvPr>
        </p:nvSpPr>
        <p:spPr/>
        <p:txBody>
          <a:bodyPr/>
          <a:lstStyle/>
          <a:p>
            <a:r>
              <a:rPr lang="zh-CN" altLang="en-US" dirty="0">
                <a:cs typeface="Arial" panose="020B0604020202020204" pitchFamily="34" charset="0"/>
              </a:rPr>
              <a:t>为了学习如何从观察中生成正确的动作，计算机使用</a:t>
            </a:r>
            <a:r>
              <a:rPr lang="zh-CN" altLang="en-US" b="1" dirty="0">
                <a:cs typeface="Arial" panose="020B0604020202020204" pitchFamily="34" charset="0"/>
              </a:rPr>
              <a:t>试错</a:t>
            </a:r>
            <a:r>
              <a:rPr lang="zh-CN" altLang="en-US" dirty="0">
                <a:cs typeface="Arial" panose="020B0604020202020204" pitchFamily="34" charset="0"/>
              </a:rPr>
              <a:t>过程反复尝试停放车辆。</a:t>
            </a:r>
          </a:p>
          <a:p>
            <a:r>
              <a:rPr lang="zh-CN" altLang="en-US" dirty="0">
                <a:cs typeface="Arial" panose="020B0604020202020204" pitchFamily="34" charset="0"/>
              </a:rPr>
              <a:t>为了</a:t>
            </a:r>
            <a:r>
              <a:rPr lang="zh-CN" altLang="en-US" b="1" dirty="0">
                <a:cs typeface="Arial" panose="020B0604020202020204" pitchFamily="34" charset="0"/>
              </a:rPr>
              <a:t>指导</a:t>
            </a:r>
            <a:r>
              <a:rPr lang="zh-CN" altLang="en-US" dirty="0">
                <a:cs typeface="Arial" panose="020B0604020202020204" pitchFamily="34" charset="0"/>
              </a:rPr>
              <a:t>学习过程，您提供一个信号，当汽车</a:t>
            </a:r>
            <a:r>
              <a:rPr lang="zh-CN" altLang="en-US" b="1" dirty="0">
                <a:cs typeface="Arial" panose="020B0604020202020204" pitchFamily="34" charset="0"/>
              </a:rPr>
              <a:t>成功</a:t>
            </a:r>
            <a:r>
              <a:rPr lang="zh-CN" altLang="en-US" dirty="0">
                <a:cs typeface="Arial" panose="020B0604020202020204" pitchFamily="34" charset="0"/>
              </a:rPr>
              <a:t>到达</a:t>
            </a:r>
            <a:r>
              <a:rPr lang="zh-CN" altLang="en-US" b="1" dirty="0">
                <a:cs typeface="Arial" panose="020B0604020202020204" pitchFamily="34" charset="0"/>
              </a:rPr>
              <a:t>期望的</a:t>
            </a:r>
            <a:r>
              <a:rPr lang="zh-CN" altLang="en-US" dirty="0">
                <a:cs typeface="Arial" panose="020B0604020202020204" pitchFamily="34" charset="0"/>
              </a:rPr>
              <a:t>位置和方向时为 </a:t>
            </a:r>
            <a:r>
              <a:rPr lang="en-US" altLang="zh-CN" dirty="0">
                <a:cs typeface="Arial" panose="020B0604020202020204" pitchFamily="34" charset="0"/>
              </a:rPr>
              <a:t>1</a:t>
            </a:r>
            <a:r>
              <a:rPr lang="zh-CN" altLang="en-US" dirty="0">
                <a:cs typeface="Arial" panose="020B0604020202020204" pitchFamily="34" charset="0"/>
              </a:rPr>
              <a:t>，否则为 </a:t>
            </a:r>
            <a:r>
              <a:rPr lang="en-US" altLang="zh-CN" dirty="0">
                <a:cs typeface="Arial" panose="020B0604020202020204" pitchFamily="34" charset="0"/>
              </a:rPr>
              <a:t>0</a:t>
            </a:r>
            <a:r>
              <a:rPr lang="zh-CN" altLang="en-US" dirty="0">
                <a:cs typeface="Arial" panose="020B0604020202020204" pitchFamily="34" charset="0"/>
              </a:rPr>
              <a:t>。</a:t>
            </a:r>
          </a:p>
          <a:p>
            <a:r>
              <a:rPr lang="zh-CN" altLang="en-US" dirty="0">
                <a:cs typeface="Arial" panose="020B0604020202020204" pitchFamily="34" charset="0"/>
              </a:rPr>
              <a:t>在每次试验期间，计算机使用初始化为某些默认值的映射来选择动作。</a:t>
            </a:r>
            <a:endParaRPr lang="en-US" dirty="0"/>
          </a:p>
        </p:txBody>
      </p:sp>
      <p:sp>
        <p:nvSpPr>
          <p:cNvPr id="4" name="Slide Number Placeholder 3">
            <a:extLst>
              <a:ext uri="{FF2B5EF4-FFF2-40B4-BE49-F238E27FC236}">
                <a16:creationId xmlns="" xmlns:a16="http://schemas.microsoft.com/office/drawing/2014/main" id="{4539CDC2-15EB-4570-9632-E8EBEE197CCF}"/>
              </a:ext>
            </a:extLst>
          </p:cNvPr>
          <p:cNvSpPr>
            <a:spLocks noGrp="1"/>
          </p:cNvSpPr>
          <p:nvPr>
            <p:ph type="sldNum" sz="quarter" idx="10"/>
          </p:nvPr>
        </p:nvSpPr>
        <p:spPr/>
        <p:txBody>
          <a:bodyPr/>
          <a:lstStyle/>
          <a:p>
            <a:pPr>
              <a:defRPr/>
            </a:pPr>
            <a:fld id="{3209C3FB-4AD6-4B36-A2A7-63E869CCBCB1}" type="slidenum">
              <a:rPr lang="zh-CN" altLang="en-US" smtClean="0"/>
              <a:t>83</a:t>
            </a:fld>
            <a:endParaRPr lang="en-US" altLang="zh-CN"/>
          </a:p>
        </p:txBody>
      </p:sp>
    </p:spTree>
    <p:extLst>
      <p:ext uri="{BB962C8B-B14F-4D97-AF65-F5344CB8AC3E}">
        <p14:creationId xmlns:p14="http://schemas.microsoft.com/office/powerpoint/2010/main" val="57280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7A4DA5-6E9D-411F-ACEA-E277AC2F0657}"/>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自动驾驶系统</a:t>
            </a:r>
          </a:p>
          <a:p>
            <a:endParaRPr lang="en-US" dirty="0"/>
          </a:p>
        </p:txBody>
      </p:sp>
      <p:sp>
        <p:nvSpPr>
          <p:cNvPr id="3" name="Content Placeholder 2">
            <a:extLst>
              <a:ext uri="{FF2B5EF4-FFF2-40B4-BE49-F238E27FC236}">
                <a16:creationId xmlns="" xmlns:a16="http://schemas.microsoft.com/office/drawing/2014/main" id="{E17C81FA-54CC-4FA3-848E-EF5E81293D61}"/>
              </a:ext>
            </a:extLst>
          </p:cNvPr>
          <p:cNvSpPr>
            <a:spLocks noGrp="1"/>
          </p:cNvSpPr>
          <p:nvPr>
            <p:ph idx="1"/>
          </p:nvPr>
        </p:nvSpPr>
        <p:spPr/>
        <p:txBody>
          <a:bodyPr/>
          <a:lstStyle/>
          <a:p>
            <a:r>
              <a:rPr lang="zh-CN" altLang="en-US" dirty="0">
                <a:cs typeface="Arial" panose="020B0604020202020204" pitchFamily="34" charset="0"/>
              </a:rPr>
              <a:t>每次试验后，计算机更新映射以</a:t>
            </a:r>
            <a:r>
              <a:rPr lang="zh-CN" altLang="en-US" b="1" dirty="0">
                <a:cs typeface="Arial" panose="020B0604020202020204" pitchFamily="34" charset="0"/>
              </a:rPr>
              <a:t>最大化</a:t>
            </a:r>
            <a:r>
              <a:rPr lang="zh-CN" altLang="en-US" dirty="0">
                <a:cs typeface="Arial" panose="020B0604020202020204" pitchFamily="34" charset="0"/>
              </a:rPr>
              <a:t>奖励。</a:t>
            </a:r>
          </a:p>
          <a:p>
            <a:r>
              <a:rPr lang="zh-CN" altLang="en-US" dirty="0">
                <a:cs typeface="Arial" panose="020B0604020202020204" pitchFamily="34" charset="0"/>
              </a:rPr>
              <a:t>这个过程一直持续，直到计算机学会一个</a:t>
            </a:r>
            <a:r>
              <a:rPr lang="zh-CN" altLang="en-US" b="1" dirty="0">
                <a:cs typeface="Arial" panose="020B0604020202020204" pitchFamily="34" charset="0"/>
              </a:rPr>
              <a:t>成功停放</a:t>
            </a:r>
            <a:r>
              <a:rPr lang="zh-CN" altLang="en-US" dirty="0">
                <a:cs typeface="Arial" panose="020B0604020202020204" pitchFamily="34" charset="0"/>
              </a:rPr>
              <a:t>汽车的最优映射。</a:t>
            </a:r>
            <a:endParaRPr lang="en-US" dirty="0"/>
          </a:p>
        </p:txBody>
      </p:sp>
      <p:sp>
        <p:nvSpPr>
          <p:cNvPr id="4" name="Slide Number Placeholder 3">
            <a:extLst>
              <a:ext uri="{FF2B5EF4-FFF2-40B4-BE49-F238E27FC236}">
                <a16:creationId xmlns="" xmlns:a16="http://schemas.microsoft.com/office/drawing/2014/main" id="{3CAB72B7-8108-4090-98DC-88D9F1B96A3F}"/>
              </a:ext>
            </a:extLst>
          </p:cNvPr>
          <p:cNvSpPr>
            <a:spLocks noGrp="1"/>
          </p:cNvSpPr>
          <p:nvPr>
            <p:ph type="sldNum" sz="quarter" idx="10"/>
          </p:nvPr>
        </p:nvSpPr>
        <p:spPr/>
        <p:txBody>
          <a:bodyPr/>
          <a:lstStyle/>
          <a:p>
            <a:pPr>
              <a:defRPr/>
            </a:pPr>
            <a:fld id="{3209C3FB-4AD6-4B36-A2A7-63E869CCBCB1}" type="slidenum">
              <a:rPr lang="zh-CN" altLang="en-US" smtClean="0"/>
              <a:t>84</a:t>
            </a:fld>
            <a:endParaRPr lang="en-US" altLang="zh-CN"/>
          </a:p>
        </p:txBody>
      </p:sp>
    </p:spTree>
    <p:extLst>
      <p:ext uri="{BB962C8B-B14F-4D97-AF65-F5344CB8AC3E}">
        <p14:creationId xmlns:p14="http://schemas.microsoft.com/office/powerpoint/2010/main" val="2042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388372-89AA-481D-A6B9-C780CEFAC596}"/>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强化学习工作流程</a:t>
            </a:r>
          </a:p>
          <a:p>
            <a:endParaRPr lang="en-US" dirty="0"/>
          </a:p>
        </p:txBody>
      </p:sp>
      <p:sp>
        <p:nvSpPr>
          <p:cNvPr id="3" name="Content Placeholder 2">
            <a:extLst>
              <a:ext uri="{FF2B5EF4-FFF2-40B4-BE49-F238E27FC236}">
                <a16:creationId xmlns="" xmlns:a16="http://schemas.microsoft.com/office/drawing/2014/main" id="{3368B98F-332A-46C9-942E-4C098D6E846D}"/>
              </a:ext>
            </a:extLst>
          </p:cNvPr>
          <p:cNvSpPr>
            <a:spLocks noGrp="1"/>
          </p:cNvSpPr>
          <p:nvPr>
            <p:ph idx="1"/>
          </p:nvPr>
        </p:nvSpPr>
        <p:spPr/>
        <p:txBody>
          <a:bodyPr/>
          <a:lstStyle/>
          <a:p>
            <a:r>
              <a:rPr lang="zh-CN" altLang="en-US" dirty="0">
                <a:cs typeface="Arial" panose="020B0604020202020204" pitchFamily="34" charset="0"/>
              </a:rPr>
              <a:t>使用强化学习训练智能体是一个迭代过程。</a:t>
            </a:r>
          </a:p>
          <a:p>
            <a:r>
              <a:rPr lang="zh-CN" altLang="en-US" dirty="0">
                <a:cs typeface="Arial" panose="020B0604020202020204" pitchFamily="34" charset="0"/>
              </a:rPr>
              <a:t>后期阶段的决策和结果可能要求您返回到学习工作流程的早期阶段</a:t>
            </a:r>
            <a:r>
              <a:rPr lang="zh-CN" altLang="en-US" dirty="0" smtClean="0">
                <a:cs typeface="Arial" panose="020B0604020202020204" pitchFamily="34" charset="0"/>
              </a:rPr>
              <a:t>。</a:t>
            </a:r>
            <a:endParaRPr lang="en-US" altLang="zh-CN" dirty="0" smtClean="0">
              <a:cs typeface="Arial" panose="020B0604020202020204" pitchFamily="34" charset="0"/>
            </a:endParaRPr>
          </a:p>
          <a:p>
            <a:pPr marL="60325" indent="0">
              <a:buNone/>
            </a:pPr>
            <a:endParaRPr lang="zh-CN" altLang="en-US" dirty="0">
              <a:cs typeface="Arial" panose="020B0604020202020204" pitchFamily="34" charset="0"/>
            </a:endParaRPr>
          </a:p>
          <a:p>
            <a:r>
              <a:rPr lang="zh-CN" altLang="en-US" dirty="0">
                <a:cs typeface="Arial" panose="020B0604020202020204" pitchFamily="34" charset="0"/>
              </a:rPr>
              <a:t>定义问题</a:t>
            </a:r>
          </a:p>
          <a:p>
            <a:r>
              <a:rPr lang="zh-CN" altLang="en-US" dirty="0">
                <a:cs typeface="Arial" panose="020B0604020202020204" pitchFamily="34" charset="0"/>
              </a:rPr>
              <a:t>创建环境</a:t>
            </a:r>
          </a:p>
          <a:p>
            <a:r>
              <a:rPr lang="zh-CN" altLang="en-US" dirty="0">
                <a:cs typeface="Arial" panose="020B0604020202020204" pitchFamily="34" charset="0"/>
              </a:rPr>
              <a:t>定义奖励</a:t>
            </a:r>
          </a:p>
          <a:p>
            <a:r>
              <a:rPr lang="zh-CN" altLang="en-US" dirty="0">
                <a:cs typeface="Arial" panose="020B0604020202020204" pitchFamily="34" charset="0"/>
              </a:rPr>
              <a:t>创建智能体</a:t>
            </a:r>
          </a:p>
          <a:p>
            <a:r>
              <a:rPr lang="zh-CN" altLang="en-US" dirty="0">
                <a:cs typeface="Arial" panose="020B0604020202020204" pitchFamily="34" charset="0"/>
              </a:rPr>
              <a:t>训练智能体</a:t>
            </a:r>
          </a:p>
          <a:p>
            <a:r>
              <a:rPr lang="zh-CN" altLang="en-US" dirty="0">
                <a:cs typeface="Arial" panose="020B0604020202020204" pitchFamily="34" charset="0"/>
              </a:rPr>
              <a:t>验证智能体</a:t>
            </a:r>
          </a:p>
          <a:p>
            <a:r>
              <a:rPr lang="zh-CN" altLang="en-US" dirty="0">
                <a:cs typeface="Arial" panose="020B0604020202020204" pitchFamily="34" charset="0"/>
              </a:rPr>
              <a:t>部署策略</a:t>
            </a:r>
            <a:endParaRPr lang="en-US" dirty="0"/>
          </a:p>
        </p:txBody>
      </p:sp>
      <p:sp>
        <p:nvSpPr>
          <p:cNvPr id="4" name="Slide Number Placeholder 3">
            <a:extLst>
              <a:ext uri="{FF2B5EF4-FFF2-40B4-BE49-F238E27FC236}">
                <a16:creationId xmlns="" xmlns:a16="http://schemas.microsoft.com/office/drawing/2014/main" id="{717D5850-FE87-42C5-82A8-6358FA7F81E2}"/>
              </a:ext>
            </a:extLst>
          </p:cNvPr>
          <p:cNvSpPr>
            <a:spLocks noGrp="1"/>
          </p:cNvSpPr>
          <p:nvPr>
            <p:ph type="sldNum" sz="quarter" idx="10"/>
          </p:nvPr>
        </p:nvSpPr>
        <p:spPr/>
        <p:txBody>
          <a:bodyPr/>
          <a:lstStyle/>
          <a:p>
            <a:pPr>
              <a:defRPr/>
            </a:pPr>
            <a:fld id="{3209C3FB-4AD6-4B36-A2A7-63E869CCBCB1}" type="slidenum">
              <a:rPr lang="zh-CN" altLang="en-US" smtClean="0"/>
              <a:t>85</a:t>
            </a:fld>
            <a:endParaRPr lang="en-US" altLang="zh-CN"/>
          </a:p>
        </p:txBody>
      </p:sp>
    </p:spTree>
    <p:extLst>
      <p:ext uri="{BB962C8B-B14F-4D97-AF65-F5344CB8AC3E}">
        <p14:creationId xmlns:p14="http://schemas.microsoft.com/office/powerpoint/2010/main" val="359719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2392F8-3E73-41FA-9509-8DF6FBC2D3C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例如</a:t>
            </a:r>
          </a:p>
          <a:p>
            <a:endParaRPr lang="en-US" dirty="0"/>
          </a:p>
        </p:txBody>
      </p:sp>
      <p:sp>
        <p:nvSpPr>
          <p:cNvPr id="3" name="Content Placeholder 2">
            <a:extLst>
              <a:ext uri="{FF2B5EF4-FFF2-40B4-BE49-F238E27FC236}">
                <a16:creationId xmlns="" xmlns:a16="http://schemas.microsoft.com/office/drawing/2014/main" id="{8E2FB210-8AD7-4C86-9BDE-FC305DAC9830}"/>
              </a:ext>
            </a:extLst>
          </p:cNvPr>
          <p:cNvSpPr>
            <a:spLocks noGrp="1"/>
          </p:cNvSpPr>
          <p:nvPr>
            <p:ph idx="1"/>
          </p:nvPr>
        </p:nvSpPr>
        <p:spPr/>
        <p:txBody>
          <a:bodyPr/>
          <a:lstStyle/>
          <a:p>
            <a:r>
              <a:rPr lang="zh-CN" altLang="en-US" dirty="0">
                <a:cs typeface="Arial" panose="020B0604020202020204" pitchFamily="34" charset="0"/>
              </a:rPr>
              <a:t>如果训练过程在</a:t>
            </a:r>
            <a:r>
              <a:rPr lang="zh-CN" altLang="en-US" b="1" dirty="0">
                <a:cs typeface="Arial" panose="020B0604020202020204" pitchFamily="34" charset="0"/>
              </a:rPr>
              <a:t>合理</a:t>
            </a:r>
            <a:r>
              <a:rPr lang="zh-CN" altLang="en-US" dirty="0">
                <a:cs typeface="Arial" panose="020B0604020202020204" pitchFamily="34" charset="0"/>
              </a:rPr>
              <a:t>的时间内</a:t>
            </a:r>
            <a:r>
              <a:rPr lang="zh-CN" altLang="en-US" b="1" dirty="0">
                <a:cs typeface="Arial" panose="020B0604020202020204" pitchFamily="34" charset="0"/>
              </a:rPr>
              <a:t>没有</a:t>
            </a:r>
            <a:r>
              <a:rPr lang="zh-CN" altLang="en-US" dirty="0">
                <a:cs typeface="Arial" panose="020B0604020202020204" pitchFamily="34" charset="0"/>
              </a:rPr>
              <a:t>收敛到最优策略，您可能需要在重新训练智能体之前</a:t>
            </a:r>
            <a:r>
              <a:rPr lang="zh-CN" altLang="en-US" b="1" dirty="0">
                <a:cs typeface="Arial" panose="020B0604020202020204" pitchFamily="34" charset="0"/>
              </a:rPr>
              <a:t>更新</a:t>
            </a:r>
            <a:r>
              <a:rPr lang="zh-CN" altLang="en-US" dirty="0">
                <a:cs typeface="Arial" panose="020B0604020202020204" pitchFamily="34" charset="0"/>
              </a:rPr>
              <a:t>以下任何一项：</a:t>
            </a:r>
          </a:p>
          <a:p>
            <a:r>
              <a:rPr lang="zh-CN" altLang="en-US" dirty="0">
                <a:cs typeface="Arial" panose="020B0604020202020204" pitchFamily="34" charset="0"/>
              </a:rPr>
              <a:t>训练设置</a:t>
            </a:r>
          </a:p>
          <a:p>
            <a:r>
              <a:rPr lang="zh-CN" altLang="en-US" dirty="0">
                <a:cs typeface="Arial" panose="020B0604020202020204" pitchFamily="34" charset="0"/>
              </a:rPr>
              <a:t>学习算法配置</a:t>
            </a:r>
          </a:p>
          <a:p>
            <a:r>
              <a:rPr lang="zh-CN" altLang="en-US" dirty="0">
                <a:cs typeface="Arial" panose="020B0604020202020204" pitchFamily="34" charset="0"/>
              </a:rPr>
              <a:t>策略表示</a:t>
            </a:r>
          </a:p>
          <a:p>
            <a:r>
              <a:rPr lang="zh-CN" altLang="en-US" dirty="0">
                <a:cs typeface="Arial" panose="020B0604020202020204" pitchFamily="34" charset="0"/>
              </a:rPr>
              <a:t>奖励信号定义</a:t>
            </a:r>
          </a:p>
          <a:p>
            <a:r>
              <a:rPr lang="zh-CN" altLang="en-US" dirty="0">
                <a:cs typeface="Arial" panose="020B0604020202020204" pitchFamily="34" charset="0"/>
              </a:rPr>
              <a:t>动作和观察信号</a:t>
            </a:r>
          </a:p>
          <a:p>
            <a:r>
              <a:rPr lang="zh-CN" altLang="en-US" dirty="0">
                <a:cs typeface="Arial" panose="020B0604020202020204" pitchFamily="34" charset="0"/>
              </a:rPr>
              <a:t>环境动态</a:t>
            </a:r>
            <a:endParaRPr lang="en-US" dirty="0"/>
          </a:p>
        </p:txBody>
      </p:sp>
      <p:sp>
        <p:nvSpPr>
          <p:cNvPr id="4" name="Slide Number Placeholder 3">
            <a:extLst>
              <a:ext uri="{FF2B5EF4-FFF2-40B4-BE49-F238E27FC236}">
                <a16:creationId xmlns="" xmlns:a16="http://schemas.microsoft.com/office/drawing/2014/main" id="{D93ACBF4-E08B-456C-A52E-F48240147A4C}"/>
              </a:ext>
            </a:extLst>
          </p:cNvPr>
          <p:cNvSpPr>
            <a:spLocks noGrp="1"/>
          </p:cNvSpPr>
          <p:nvPr>
            <p:ph type="sldNum" sz="quarter" idx="10"/>
          </p:nvPr>
        </p:nvSpPr>
        <p:spPr/>
        <p:txBody>
          <a:bodyPr/>
          <a:lstStyle/>
          <a:p>
            <a:pPr>
              <a:defRPr/>
            </a:pPr>
            <a:fld id="{3209C3FB-4AD6-4B36-A2A7-63E869CCBCB1}" type="slidenum">
              <a:rPr lang="zh-CN" altLang="en-US" smtClean="0"/>
              <a:t>86</a:t>
            </a:fld>
            <a:endParaRPr lang="en-US" altLang="zh-CN"/>
          </a:p>
        </p:txBody>
      </p:sp>
    </p:spTree>
    <p:extLst>
      <p:ext uri="{BB962C8B-B14F-4D97-AF65-F5344CB8AC3E}">
        <p14:creationId xmlns:p14="http://schemas.microsoft.com/office/powerpoint/2010/main" val="312534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28551-E712-4DBE-91A1-06DD5C1403E4}"/>
              </a:ext>
            </a:extLst>
          </p:cNvPr>
          <p:cNvSpPr>
            <a:spLocks noGrp="1"/>
          </p:cNvSpPr>
          <p:nvPr>
            <p:ph type="title"/>
          </p:nvPr>
        </p:nvSpPr>
        <p:spPr/>
        <p:txBody>
          <a:bodyPr/>
          <a:lstStyle/>
          <a:p>
            <a:r>
              <a:rPr lang="en-US" altLang="zh-CN" sz="2800" i="0" kern="1200" dirty="0">
                <a:solidFill>
                  <a:schemeClr val="tx1"/>
                </a:solidFill>
                <a:effectLst/>
              </a:rPr>
              <a:t>3 </a:t>
            </a:r>
            <a:r>
              <a:rPr lang="zh-CN" altLang="en-US" sz="2800" i="0" kern="1200" dirty="0">
                <a:solidFill>
                  <a:schemeClr val="tx1"/>
                </a:solidFill>
                <a:effectLst/>
              </a:rPr>
              <a:t>强化学习基础</a:t>
            </a:r>
          </a:p>
          <a:p>
            <a:endParaRPr lang="en-US" dirty="0"/>
          </a:p>
        </p:txBody>
      </p:sp>
      <p:sp>
        <p:nvSpPr>
          <p:cNvPr id="3" name="Content Placeholder 2">
            <a:extLst>
              <a:ext uri="{FF2B5EF4-FFF2-40B4-BE49-F238E27FC236}">
                <a16:creationId xmlns="" xmlns:a16="http://schemas.microsoft.com/office/drawing/2014/main" id="{79A8786D-F5AC-4E9C-AE07-36E0F9245153}"/>
              </a:ext>
            </a:extLst>
          </p:cNvPr>
          <p:cNvSpPr>
            <a:spLocks noGrp="1"/>
          </p:cNvSpPr>
          <p:nvPr>
            <p:ph idx="1"/>
          </p:nvPr>
        </p:nvSpPr>
        <p:spPr/>
        <p:txBody>
          <a:bodyPr/>
          <a:lstStyle/>
          <a:p>
            <a:pPr marL="60325" indent="0">
              <a:buNone/>
            </a:pPr>
            <a:r>
              <a:rPr lang="zh-CN" altLang="en-US" b="1" dirty="0">
                <a:cs typeface="Arial" panose="020B0604020202020204" pitchFamily="34" charset="0"/>
              </a:rPr>
              <a:t>强化学习的三种方法是</a:t>
            </a:r>
          </a:p>
          <a:p>
            <a:r>
              <a:rPr lang="en-US" altLang="zh-CN" dirty="0">
                <a:cs typeface="Arial" panose="020B0604020202020204" pitchFamily="34" charset="0"/>
              </a:rPr>
              <a:t>A </a:t>
            </a:r>
            <a:r>
              <a:rPr lang="zh-CN" altLang="en-US" dirty="0">
                <a:cs typeface="Arial" panose="020B0604020202020204" pitchFamily="34" charset="0"/>
              </a:rPr>
              <a:t>基于值</a:t>
            </a:r>
          </a:p>
          <a:p>
            <a:r>
              <a:rPr lang="en-US" altLang="zh-CN" dirty="0">
                <a:cs typeface="Arial" panose="020B0604020202020204" pitchFamily="34" charset="0"/>
              </a:rPr>
              <a:t>B </a:t>
            </a:r>
            <a:r>
              <a:rPr lang="zh-CN" altLang="en-US" dirty="0">
                <a:cs typeface="Arial" panose="020B0604020202020204" pitchFamily="34" charset="0"/>
              </a:rPr>
              <a:t>基于策略</a:t>
            </a:r>
          </a:p>
          <a:p>
            <a:r>
              <a:rPr lang="en-US" altLang="zh-CN" dirty="0">
                <a:cs typeface="Arial" panose="020B0604020202020204" pitchFamily="34" charset="0"/>
              </a:rPr>
              <a:t>C </a:t>
            </a:r>
            <a:r>
              <a:rPr lang="zh-CN" altLang="en-US" dirty="0">
                <a:cs typeface="Arial" panose="020B0604020202020204" pitchFamily="34" charset="0"/>
              </a:rPr>
              <a:t>基于模型的学习</a:t>
            </a:r>
          </a:p>
          <a:p>
            <a:pPr marL="60325" indent="0">
              <a:buNone/>
            </a:pPr>
            <a:r>
              <a:rPr lang="zh-CN" altLang="en-US" b="1" dirty="0">
                <a:cs typeface="Arial" panose="020B0604020202020204" pitchFamily="34" charset="0"/>
              </a:rPr>
              <a:t>两种类型的强化学习是</a:t>
            </a:r>
          </a:p>
          <a:p>
            <a:r>
              <a:rPr lang="en-US" altLang="zh-CN" dirty="0">
                <a:cs typeface="Arial" panose="020B0604020202020204" pitchFamily="34" charset="0"/>
              </a:rPr>
              <a:t>I </a:t>
            </a:r>
            <a:r>
              <a:rPr lang="zh-CN" altLang="en-US" dirty="0">
                <a:cs typeface="Arial" panose="020B0604020202020204" pitchFamily="34" charset="0"/>
              </a:rPr>
              <a:t>正强化</a:t>
            </a:r>
          </a:p>
          <a:p>
            <a:r>
              <a:rPr lang="en-US" altLang="zh-CN" dirty="0">
                <a:cs typeface="Arial" panose="020B0604020202020204" pitchFamily="34" charset="0"/>
              </a:rPr>
              <a:t>II </a:t>
            </a:r>
            <a:r>
              <a:rPr lang="zh-CN" altLang="en-US" dirty="0">
                <a:cs typeface="Arial" panose="020B0604020202020204" pitchFamily="34" charset="0"/>
              </a:rPr>
              <a:t>负强化</a:t>
            </a:r>
            <a:endParaRPr lang="en-US" dirty="0"/>
          </a:p>
        </p:txBody>
      </p:sp>
      <p:sp>
        <p:nvSpPr>
          <p:cNvPr id="4" name="Slide Number Placeholder 3">
            <a:extLst>
              <a:ext uri="{FF2B5EF4-FFF2-40B4-BE49-F238E27FC236}">
                <a16:creationId xmlns="" xmlns:a16="http://schemas.microsoft.com/office/drawing/2014/main" id="{3344FC65-6ED0-4CA6-AAAC-416C5B45C7C2}"/>
              </a:ext>
            </a:extLst>
          </p:cNvPr>
          <p:cNvSpPr>
            <a:spLocks noGrp="1"/>
          </p:cNvSpPr>
          <p:nvPr>
            <p:ph type="sldNum" sz="quarter" idx="10"/>
          </p:nvPr>
        </p:nvSpPr>
        <p:spPr/>
        <p:txBody>
          <a:bodyPr/>
          <a:lstStyle/>
          <a:p>
            <a:pPr>
              <a:defRPr/>
            </a:pPr>
            <a:fld id="{3209C3FB-4AD6-4B36-A2A7-63E869CCBCB1}" type="slidenum">
              <a:rPr lang="zh-CN" altLang="en-US" smtClean="0"/>
              <a:t>87</a:t>
            </a:fld>
            <a:endParaRPr lang="en-US" altLang="zh-CN"/>
          </a:p>
        </p:txBody>
      </p:sp>
    </p:spTree>
    <p:extLst>
      <p:ext uri="{BB962C8B-B14F-4D97-AF65-F5344CB8AC3E}">
        <p14:creationId xmlns:p14="http://schemas.microsoft.com/office/powerpoint/2010/main" val="214242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2420E4-FCEC-4588-A35D-92FA0CE84CC2}"/>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3 </a:t>
            </a:r>
            <a:r>
              <a:rPr lang="zh-CN" altLang="en-US" sz="2800" b="1" kern="1200" dirty="0">
                <a:solidFill>
                  <a:schemeClr val="tx1"/>
                </a:solidFill>
                <a:effectLst/>
                <a:latin typeface="Calibri" panose="020F0502020204030204" pitchFamily="34" charset="0"/>
                <a:ea typeface="+mj-ea"/>
                <a:cs typeface="Arial" panose="020B0604020202020204" pitchFamily="34" charset="0"/>
              </a:rPr>
              <a:t>强化学习基础</a:t>
            </a:r>
          </a:p>
          <a:p>
            <a:endParaRPr lang="en-US" dirty="0"/>
          </a:p>
        </p:txBody>
      </p:sp>
      <p:sp>
        <p:nvSpPr>
          <p:cNvPr id="3" name="Content Placeholder 2">
            <a:extLst>
              <a:ext uri="{FF2B5EF4-FFF2-40B4-BE49-F238E27FC236}">
                <a16:creationId xmlns="" xmlns:a16="http://schemas.microsoft.com/office/drawing/2014/main" id="{7816CEEC-46B0-4EA1-83D7-3F8BD678C2CB}"/>
              </a:ext>
            </a:extLst>
          </p:cNvPr>
          <p:cNvSpPr>
            <a:spLocks noGrp="1"/>
          </p:cNvSpPr>
          <p:nvPr>
            <p:ph idx="1"/>
          </p:nvPr>
        </p:nvSpPr>
        <p:spPr/>
        <p:txBody>
          <a:bodyPr/>
          <a:lstStyle/>
          <a:p>
            <a:r>
              <a:rPr lang="en-US" altLang="zh-CN" dirty="0">
                <a:cs typeface="Arial" panose="020B0604020202020204" pitchFamily="34" charset="0"/>
              </a:rPr>
              <a:t>Q</a:t>
            </a:r>
            <a:r>
              <a:rPr lang="zh-CN" altLang="en-US" dirty="0">
                <a:cs typeface="Arial" panose="020B0604020202020204" pitchFamily="34" charset="0"/>
              </a:rPr>
              <a:t>学习 </a:t>
            </a:r>
            <a:r>
              <a:rPr lang="en-US" altLang="zh-CN" dirty="0">
                <a:cs typeface="Arial" panose="020B0604020202020204" pitchFamily="34" charset="0"/>
              </a:rPr>
              <a:t>[A]</a:t>
            </a:r>
          </a:p>
          <a:p>
            <a:r>
              <a:rPr lang="zh-CN" altLang="en-US" dirty="0">
                <a:cs typeface="Arial" panose="020B0604020202020204" pitchFamily="34" charset="0"/>
              </a:rPr>
              <a:t>深度 </a:t>
            </a:r>
            <a:r>
              <a:rPr lang="en-US" altLang="zh-CN" dirty="0">
                <a:cs typeface="Arial" panose="020B0604020202020204" pitchFamily="34" charset="0"/>
              </a:rPr>
              <a:t>Q </a:t>
            </a:r>
            <a:r>
              <a:rPr lang="zh-CN" altLang="en-US" dirty="0">
                <a:cs typeface="Arial" panose="020B0604020202020204" pitchFamily="34" charset="0"/>
              </a:rPr>
              <a:t>网络 </a:t>
            </a:r>
            <a:r>
              <a:rPr lang="en-US" altLang="zh-CN" dirty="0">
                <a:cs typeface="Arial" panose="020B0604020202020204" pitchFamily="34" charset="0"/>
              </a:rPr>
              <a:t>[A + C]</a:t>
            </a:r>
          </a:p>
          <a:p>
            <a:r>
              <a:rPr lang="zh-CN" altLang="en-US" dirty="0">
                <a:cs typeface="Arial" panose="020B0604020202020204" pitchFamily="34" charset="0"/>
              </a:rPr>
              <a:t>马尔可夫决策过程 </a:t>
            </a:r>
            <a:r>
              <a:rPr lang="en-US" altLang="zh-CN" dirty="0">
                <a:cs typeface="Arial" panose="020B0604020202020204" pitchFamily="34" charset="0"/>
              </a:rPr>
              <a:t>= </a:t>
            </a:r>
            <a:r>
              <a:rPr lang="zh-CN" altLang="en-US" dirty="0">
                <a:cs typeface="Arial" panose="020B0604020202020204" pitchFamily="34" charset="0"/>
              </a:rPr>
              <a:t>状态</a:t>
            </a:r>
            <a:r>
              <a:rPr lang="en-US" altLang="zh-CN" dirty="0">
                <a:cs typeface="Arial" panose="020B0604020202020204" pitchFamily="34" charset="0"/>
              </a:rPr>
              <a:t>-</a:t>
            </a:r>
            <a:r>
              <a:rPr lang="zh-CN" altLang="en-US" dirty="0">
                <a:cs typeface="Arial" panose="020B0604020202020204" pitchFamily="34" charset="0"/>
              </a:rPr>
              <a:t>动作</a:t>
            </a:r>
            <a:r>
              <a:rPr lang="en-US" altLang="zh-CN" dirty="0">
                <a:cs typeface="Arial" panose="020B0604020202020204" pitchFamily="34" charset="0"/>
              </a:rPr>
              <a:t>-</a:t>
            </a:r>
            <a:r>
              <a:rPr lang="zh-CN" altLang="en-US" dirty="0">
                <a:cs typeface="Arial" panose="020B0604020202020204" pitchFamily="34" charset="0"/>
              </a:rPr>
              <a:t>奖励</a:t>
            </a:r>
            <a:r>
              <a:rPr lang="en-US" altLang="zh-CN" dirty="0">
                <a:cs typeface="Arial" panose="020B0604020202020204" pitchFamily="34" charset="0"/>
              </a:rPr>
              <a:t>-</a:t>
            </a:r>
            <a:r>
              <a:rPr lang="zh-CN" altLang="en-US" dirty="0">
                <a:cs typeface="Arial" panose="020B0604020202020204" pitchFamily="34" charset="0"/>
              </a:rPr>
              <a:t>状态</a:t>
            </a:r>
            <a:r>
              <a:rPr lang="en-US" altLang="zh-CN" dirty="0">
                <a:cs typeface="Arial" panose="020B0604020202020204" pitchFamily="34" charset="0"/>
              </a:rPr>
              <a:t>-</a:t>
            </a:r>
            <a:r>
              <a:rPr lang="zh-CN" altLang="en-US" dirty="0">
                <a:cs typeface="Arial" panose="020B0604020202020204" pitchFamily="34" charset="0"/>
              </a:rPr>
              <a:t>动作 </a:t>
            </a:r>
            <a:r>
              <a:rPr lang="en-US" altLang="zh-CN" dirty="0">
                <a:cs typeface="Arial" panose="020B0604020202020204" pitchFamily="34" charset="0"/>
              </a:rPr>
              <a:t>[C]</a:t>
            </a:r>
          </a:p>
          <a:p>
            <a:r>
              <a:rPr lang="zh-CN" altLang="en-US" dirty="0">
                <a:cs typeface="Arial" panose="020B0604020202020204" pitchFamily="34" charset="0"/>
              </a:rPr>
              <a:t>深度确定性策略梯度 </a:t>
            </a:r>
            <a:r>
              <a:rPr lang="en-US" altLang="zh-CN" dirty="0">
                <a:cs typeface="Arial" panose="020B0604020202020204" pitchFamily="34" charset="0"/>
              </a:rPr>
              <a:t>[A+B]</a:t>
            </a:r>
            <a:endParaRPr lang="en-US" dirty="0"/>
          </a:p>
        </p:txBody>
      </p:sp>
      <p:sp>
        <p:nvSpPr>
          <p:cNvPr id="4" name="Slide Number Placeholder 3">
            <a:extLst>
              <a:ext uri="{FF2B5EF4-FFF2-40B4-BE49-F238E27FC236}">
                <a16:creationId xmlns="" xmlns:a16="http://schemas.microsoft.com/office/drawing/2014/main" id="{0D1CCF07-E62F-4750-AEFE-46BD93225638}"/>
              </a:ext>
            </a:extLst>
          </p:cNvPr>
          <p:cNvSpPr>
            <a:spLocks noGrp="1"/>
          </p:cNvSpPr>
          <p:nvPr>
            <p:ph type="sldNum" sz="quarter" idx="10"/>
          </p:nvPr>
        </p:nvSpPr>
        <p:spPr/>
        <p:txBody>
          <a:bodyPr/>
          <a:lstStyle/>
          <a:p>
            <a:pPr>
              <a:defRPr/>
            </a:pPr>
            <a:fld id="{3209C3FB-4AD6-4B36-A2A7-63E869CCBCB1}" type="slidenum">
              <a:rPr lang="zh-CN" altLang="en-US" smtClean="0"/>
              <a:t>88</a:t>
            </a:fld>
            <a:endParaRPr lang="en-US" altLang="zh-CN"/>
          </a:p>
        </p:txBody>
      </p:sp>
    </p:spTree>
    <p:extLst>
      <p:ext uri="{BB962C8B-B14F-4D97-AF65-F5344CB8AC3E}">
        <p14:creationId xmlns:p14="http://schemas.microsoft.com/office/powerpoint/2010/main" val="353435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3DC68D-F8EE-409C-8A48-E4585F83147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马尔可夫决策过程</a:t>
            </a:r>
          </a:p>
          <a:p>
            <a:endParaRPr lang="en-US" dirty="0"/>
          </a:p>
        </p:txBody>
      </p:sp>
      <p:sp>
        <p:nvSpPr>
          <p:cNvPr id="3" name="Content Placeholder 2">
            <a:extLst>
              <a:ext uri="{FF2B5EF4-FFF2-40B4-BE49-F238E27FC236}">
                <a16:creationId xmlns="" xmlns:a16="http://schemas.microsoft.com/office/drawing/2014/main" id="{91361227-4B97-4B0B-AE2D-F568D7209EEC}"/>
              </a:ext>
            </a:extLst>
          </p:cNvPr>
          <p:cNvSpPr>
            <a:spLocks noGrp="1"/>
          </p:cNvSpPr>
          <p:nvPr>
            <p:ph idx="1"/>
          </p:nvPr>
        </p:nvSpPr>
        <p:spPr/>
        <p:txBody>
          <a:bodyPr/>
          <a:lstStyle/>
          <a:p>
            <a:pPr marL="60325" indent="0">
              <a:buNone/>
            </a:pPr>
            <a:r>
              <a:rPr lang="zh-CN" altLang="en-US" b="1" dirty="0">
                <a:cs typeface="Arial" panose="020B0604020202020204" pitchFamily="34" charset="0"/>
              </a:rPr>
              <a:t>以下参数用于求解：</a:t>
            </a:r>
          </a:p>
          <a:p>
            <a:r>
              <a:rPr lang="zh-CN" altLang="en-US" dirty="0">
                <a:cs typeface="Arial" panose="020B0604020202020204" pitchFamily="34" charset="0"/>
              </a:rPr>
              <a:t>动作集</a:t>
            </a:r>
          </a:p>
          <a:p>
            <a:r>
              <a:rPr lang="zh-CN" altLang="en-US" dirty="0">
                <a:cs typeface="Arial" panose="020B0604020202020204" pitchFamily="34" charset="0"/>
              </a:rPr>
              <a:t>状态集 </a:t>
            </a:r>
            <a:r>
              <a:rPr lang="en-US" altLang="zh-CN" dirty="0">
                <a:cs typeface="Arial" panose="020B0604020202020204" pitchFamily="34" charset="0"/>
              </a:rPr>
              <a:t>-S</a:t>
            </a:r>
          </a:p>
          <a:p>
            <a:r>
              <a:rPr lang="zh-CN" altLang="en-US" dirty="0">
                <a:cs typeface="Arial" panose="020B0604020202020204" pitchFamily="34" charset="0"/>
              </a:rPr>
              <a:t>奖励</a:t>
            </a:r>
            <a:r>
              <a:rPr lang="en-US" altLang="zh-CN" dirty="0">
                <a:cs typeface="Arial" panose="020B0604020202020204" pitchFamily="34" charset="0"/>
              </a:rPr>
              <a:t>- R</a:t>
            </a:r>
          </a:p>
          <a:p>
            <a:r>
              <a:rPr lang="zh-CN" altLang="en-US" dirty="0">
                <a:cs typeface="Arial" panose="020B0604020202020204" pitchFamily="34" charset="0"/>
              </a:rPr>
              <a:t>策略</a:t>
            </a:r>
            <a:r>
              <a:rPr lang="en-US" altLang="zh-CN" dirty="0">
                <a:cs typeface="Arial" panose="020B0604020202020204" pitchFamily="34" charset="0"/>
              </a:rPr>
              <a:t>- n</a:t>
            </a:r>
          </a:p>
          <a:p>
            <a:r>
              <a:rPr lang="zh-CN" altLang="en-US" dirty="0">
                <a:cs typeface="Arial" panose="020B0604020202020204" pitchFamily="34" charset="0"/>
              </a:rPr>
              <a:t>值</a:t>
            </a:r>
            <a:r>
              <a:rPr lang="en-US" altLang="zh-CN" dirty="0">
                <a:cs typeface="Arial" panose="020B0604020202020204" pitchFamily="34" charset="0"/>
              </a:rPr>
              <a:t>- </a:t>
            </a:r>
            <a:r>
              <a:rPr lang="en-US" altLang="zh-CN" dirty="0" smtClean="0">
                <a:cs typeface="Arial" panose="020B0604020202020204" pitchFamily="34" charset="0"/>
              </a:rPr>
              <a:t>V</a:t>
            </a:r>
            <a:endParaRPr lang="en-US" altLang="zh-CN"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4D3A50E3-419E-4F24-A8D4-672C5EEF441D}"/>
              </a:ext>
            </a:extLst>
          </p:cNvPr>
          <p:cNvSpPr>
            <a:spLocks noGrp="1"/>
          </p:cNvSpPr>
          <p:nvPr>
            <p:ph type="sldNum" sz="quarter" idx="10"/>
          </p:nvPr>
        </p:nvSpPr>
        <p:spPr/>
        <p:txBody>
          <a:bodyPr/>
          <a:lstStyle/>
          <a:p>
            <a:pPr>
              <a:defRPr/>
            </a:pPr>
            <a:fld id="{3209C3FB-4AD6-4B36-A2A7-63E869CCBCB1}" type="slidenum">
              <a:rPr lang="zh-CN" altLang="en-US" smtClean="0"/>
              <a:t>89</a:t>
            </a:fld>
            <a:endParaRPr lang="en-US" altLang="zh-CN"/>
          </a:p>
        </p:txBody>
      </p:sp>
      <p:pic>
        <p:nvPicPr>
          <p:cNvPr id="5" name="图片 4"/>
          <p:cNvPicPr>
            <a:picLocks noChangeAspect="1"/>
          </p:cNvPicPr>
          <p:nvPr/>
        </p:nvPicPr>
        <p:blipFill>
          <a:blip r:embed="rId2"/>
          <a:stretch>
            <a:fillRect/>
          </a:stretch>
        </p:blipFill>
        <p:spPr>
          <a:xfrm>
            <a:off x="2368557" y="1139321"/>
            <a:ext cx="6382641" cy="3610479"/>
          </a:xfrm>
          <a:prstGeom prst="rect">
            <a:avLst/>
          </a:prstGeom>
        </p:spPr>
      </p:pic>
    </p:spTree>
    <p:extLst>
      <p:ext uri="{BB962C8B-B14F-4D97-AF65-F5344CB8AC3E}">
        <p14:creationId xmlns:p14="http://schemas.microsoft.com/office/powerpoint/2010/main" val="25454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643325-8D6D-488B-9536-C8A481EA568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何时应该使用机器学习？</a:t>
            </a:r>
          </a:p>
          <a:p>
            <a:endParaRPr lang="en-US" dirty="0"/>
          </a:p>
        </p:txBody>
      </p:sp>
      <p:sp>
        <p:nvSpPr>
          <p:cNvPr id="3" name="Content Placeholder 2">
            <a:extLst>
              <a:ext uri="{FF2B5EF4-FFF2-40B4-BE49-F238E27FC236}">
                <a16:creationId xmlns="" xmlns:a16="http://schemas.microsoft.com/office/drawing/2014/main" id="{0B320CC4-7265-45AC-8608-2898C967EE8D}"/>
              </a:ext>
            </a:extLst>
          </p:cNvPr>
          <p:cNvSpPr>
            <a:spLocks noGrp="1"/>
          </p:cNvSpPr>
          <p:nvPr>
            <p:ph idx="1"/>
          </p:nvPr>
        </p:nvSpPr>
        <p:spPr/>
        <p:txBody>
          <a:bodyPr/>
          <a:lstStyle/>
          <a:p>
            <a:r>
              <a:rPr lang="zh-CN" altLang="en-US" sz="2800" dirty="0">
                <a:cs typeface="Arial" panose="020B0604020202020204" pitchFamily="34" charset="0"/>
              </a:rPr>
              <a:t>当您有一个</a:t>
            </a:r>
            <a:r>
              <a:rPr lang="zh-CN" altLang="en-US" sz="2800" b="1" dirty="0">
                <a:cs typeface="Arial" panose="020B0604020202020204" pitchFamily="34" charset="0"/>
              </a:rPr>
              <a:t>复杂的任务</a:t>
            </a:r>
            <a:r>
              <a:rPr lang="zh-CN" altLang="en-US" sz="2800" dirty="0">
                <a:cs typeface="Arial" panose="020B0604020202020204" pitchFamily="34" charset="0"/>
              </a:rPr>
              <a:t>或问题，涉及</a:t>
            </a:r>
            <a:r>
              <a:rPr lang="zh-CN" altLang="en-US" sz="2800" b="1" dirty="0">
                <a:cs typeface="Arial" panose="020B0604020202020204" pitchFamily="34" charset="0"/>
              </a:rPr>
              <a:t>大量数据</a:t>
            </a:r>
            <a:r>
              <a:rPr lang="zh-CN" altLang="en-US" sz="2800" dirty="0">
                <a:cs typeface="Arial" panose="020B0604020202020204" pitchFamily="34" charset="0"/>
              </a:rPr>
              <a:t>和</a:t>
            </a:r>
            <a:r>
              <a:rPr lang="zh-CN" altLang="en-US" sz="2800" b="1" dirty="0">
                <a:cs typeface="Arial" panose="020B0604020202020204" pitchFamily="34" charset="0"/>
              </a:rPr>
              <a:t>大量</a:t>
            </a:r>
            <a:r>
              <a:rPr lang="zh-CN" altLang="en-US" sz="2800" dirty="0">
                <a:cs typeface="Arial" panose="020B0604020202020204" pitchFamily="34" charset="0"/>
              </a:rPr>
              <a:t>变量，但</a:t>
            </a:r>
            <a:r>
              <a:rPr lang="zh-CN" altLang="en-US" sz="2800" b="1" dirty="0">
                <a:cs typeface="Arial" panose="020B0604020202020204" pitchFamily="34" charset="0"/>
              </a:rPr>
              <a:t>没有现成的公式</a:t>
            </a:r>
            <a:r>
              <a:rPr lang="zh-CN" altLang="en-US" sz="2800" dirty="0">
                <a:cs typeface="Arial" panose="020B0604020202020204" pitchFamily="34" charset="0"/>
              </a:rPr>
              <a:t>或方程时，请考虑使用机器学习。例如，如果您需要处理以下情况，机器学习是一个不错的选择：</a:t>
            </a:r>
          </a:p>
          <a:p>
            <a:pPr lvl="1"/>
            <a:r>
              <a:rPr lang="zh-CN" altLang="en-US" b="1" dirty="0"/>
              <a:t>手写</a:t>
            </a:r>
            <a:r>
              <a:rPr lang="zh-CN" altLang="en-US" dirty="0"/>
              <a:t>的规则和方程过于复杂</a:t>
            </a:r>
            <a:r>
              <a:rPr lang="en-US" altLang="zh-CN" dirty="0"/>
              <a:t>——</a:t>
            </a:r>
            <a:r>
              <a:rPr lang="zh-CN" altLang="en-US" dirty="0"/>
              <a:t>例如人脸识别和语音识别。</a:t>
            </a:r>
          </a:p>
          <a:p>
            <a:pPr lvl="1"/>
            <a:r>
              <a:rPr lang="zh-CN" altLang="en-US" dirty="0"/>
              <a:t>任务的规则不断变化</a:t>
            </a:r>
            <a:r>
              <a:rPr lang="en-US" altLang="zh-CN" dirty="0"/>
              <a:t>——</a:t>
            </a:r>
            <a:r>
              <a:rPr lang="zh-CN" altLang="en-US" dirty="0"/>
              <a:t>例如从交易记录中进行</a:t>
            </a:r>
            <a:r>
              <a:rPr lang="zh-CN" altLang="en-US" b="1" dirty="0"/>
              <a:t>欺诈检测</a:t>
            </a:r>
            <a:r>
              <a:rPr lang="zh-CN" altLang="en-US" dirty="0"/>
              <a:t>。</a:t>
            </a:r>
          </a:p>
          <a:p>
            <a:pPr lvl="1"/>
            <a:r>
              <a:rPr lang="zh-CN" altLang="en-US" dirty="0"/>
              <a:t>数据的性质不断变化，程序需要适应</a:t>
            </a:r>
            <a:r>
              <a:rPr lang="en-US" altLang="zh-CN" dirty="0"/>
              <a:t>——</a:t>
            </a:r>
            <a:r>
              <a:rPr lang="zh-CN" altLang="en-US" dirty="0"/>
              <a:t>例如</a:t>
            </a:r>
            <a:r>
              <a:rPr lang="zh-CN" altLang="en-US" b="1" dirty="0"/>
              <a:t>自动化交易</a:t>
            </a:r>
            <a:r>
              <a:rPr lang="zh-CN" altLang="en-US" dirty="0"/>
              <a:t>、能源需求预测和预测购物趋势。</a:t>
            </a:r>
            <a:endParaRPr lang="en-US" dirty="0"/>
          </a:p>
        </p:txBody>
      </p:sp>
      <p:sp>
        <p:nvSpPr>
          <p:cNvPr id="4" name="Slide Number Placeholder 3">
            <a:extLst>
              <a:ext uri="{FF2B5EF4-FFF2-40B4-BE49-F238E27FC236}">
                <a16:creationId xmlns="" xmlns:a16="http://schemas.microsoft.com/office/drawing/2014/main" id="{91F37DC6-F1D1-4808-B218-7A49E9B8BB13}"/>
              </a:ext>
            </a:extLst>
          </p:cNvPr>
          <p:cNvSpPr>
            <a:spLocks noGrp="1"/>
          </p:cNvSpPr>
          <p:nvPr>
            <p:ph type="sldNum" sz="quarter" idx="10"/>
          </p:nvPr>
        </p:nvSpPr>
        <p:spPr/>
        <p:txBody>
          <a:bodyPr/>
          <a:lstStyle/>
          <a:p>
            <a:pPr>
              <a:defRPr/>
            </a:pPr>
            <a:fld id="{3209C3FB-4AD6-4B36-A2A7-63E869CCBCB1}" type="slidenum">
              <a:rPr lang="zh-CN" altLang="en-US" smtClean="0"/>
              <a:t>9</a:t>
            </a:fld>
            <a:endParaRPr lang="en-US" altLang="zh-CN"/>
          </a:p>
        </p:txBody>
      </p:sp>
    </p:spTree>
    <p:extLst>
      <p:ext uri="{BB962C8B-B14F-4D97-AF65-F5344CB8AC3E}">
        <p14:creationId xmlns:p14="http://schemas.microsoft.com/office/powerpoint/2010/main" val="387389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E121C0-4DDC-4218-A706-90F813196D85}"/>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Q</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学习</a:t>
            </a:r>
          </a:p>
          <a:p>
            <a:endParaRPr lang="en-US" dirty="0"/>
          </a:p>
        </p:txBody>
      </p:sp>
      <p:sp>
        <p:nvSpPr>
          <p:cNvPr id="3" name="Content Placeholder 2">
            <a:extLst>
              <a:ext uri="{FF2B5EF4-FFF2-40B4-BE49-F238E27FC236}">
                <a16:creationId xmlns="" xmlns:a16="http://schemas.microsoft.com/office/drawing/2014/main" id="{B2D9451B-9976-47B9-855F-4BFB1B75FEA3}"/>
              </a:ext>
            </a:extLst>
          </p:cNvPr>
          <p:cNvSpPr>
            <a:spLocks noGrp="1"/>
          </p:cNvSpPr>
          <p:nvPr>
            <p:ph idx="1"/>
          </p:nvPr>
        </p:nvSpPr>
        <p:spPr/>
        <p:txBody>
          <a:bodyPr/>
          <a:lstStyle/>
          <a:p>
            <a:r>
              <a:rPr lang="en-US" altLang="zh-CN" dirty="0">
                <a:cs typeface="Arial" panose="020B0604020202020204" pitchFamily="34" charset="0"/>
              </a:rPr>
              <a:t>Q </a:t>
            </a:r>
            <a:r>
              <a:rPr lang="zh-CN" altLang="en-US" dirty="0">
                <a:cs typeface="Arial" panose="020B0604020202020204" pitchFamily="34" charset="0"/>
              </a:rPr>
              <a:t>学习是一种基于值的方法，用于提供信息以告知智能体应采取哪种动作。</a:t>
            </a:r>
          </a:p>
          <a:p>
            <a:r>
              <a:rPr lang="zh-CN" altLang="en-US" dirty="0">
                <a:cs typeface="Arial" panose="020B0604020202020204" pitchFamily="34" charset="0"/>
              </a:rPr>
              <a:t>让我们通过以下例子来理解这种方法：一栋建筑中有五个房间，由门连接。</a:t>
            </a:r>
          </a:p>
          <a:p>
            <a:r>
              <a:rPr lang="zh-CN" altLang="en-US" dirty="0">
                <a:cs typeface="Arial" panose="020B0604020202020204" pitchFamily="34" charset="0"/>
              </a:rPr>
              <a:t>每个房间编号为 </a:t>
            </a:r>
            <a:r>
              <a:rPr lang="en-US" altLang="zh-CN" dirty="0">
                <a:cs typeface="Arial" panose="020B0604020202020204" pitchFamily="34" charset="0"/>
              </a:rPr>
              <a:t>0 </a:t>
            </a:r>
            <a:r>
              <a:rPr lang="zh-CN" altLang="en-US" dirty="0">
                <a:cs typeface="Arial" panose="020B0604020202020204" pitchFamily="34" charset="0"/>
              </a:rPr>
              <a:t>到 </a:t>
            </a:r>
            <a:r>
              <a:rPr lang="en-US" altLang="zh-CN" dirty="0">
                <a:cs typeface="Arial" panose="020B0604020202020204" pitchFamily="34" charset="0"/>
              </a:rPr>
              <a:t>4</a:t>
            </a:r>
            <a:br>
              <a:rPr lang="en-US" altLang="zh-CN" dirty="0">
                <a:cs typeface="Arial" panose="020B0604020202020204" pitchFamily="34" charset="0"/>
              </a:rPr>
            </a:br>
            <a:r>
              <a:rPr lang="zh-CN" altLang="en-US" dirty="0">
                <a:cs typeface="Arial" panose="020B0604020202020204" pitchFamily="34" charset="0"/>
              </a:rPr>
              <a:t>建筑外部可以是一个大的外部区域</a:t>
            </a:r>
            <a:br>
              <a:rPr lang="zh-CN" altLang="en-US" dirty="0">
                <a:cs typeface="Arial" panose="020B0604020202020204" pitchFamily="34" charset="0"/>
              </a:rPr>
            </a:br>
            <a:r>
              <a:rPr lang="zh-CN" altLang="en-US" dirty="0">
                <a:cs typeface="Arial" panose="020B0604020202020204" pitchFamily="34" charset="0"/>
              </a:rPr>
              <a:t>门 </a:t>
            </a:r>
            <a:r>
              <a:rPr lang="en-US" altLang="zh-CN" dirty="0">
                <a:cs typeface="Arial" panose="020B0604020202020204" pitchFamily="34" charset="0"/>
              </a:rPr>
              <a:t>1 </a:t>
            </a:r>
            <a:r>
              <a:rPr lang="zh-CN" altLang="en-US" dirty="0">
                <a:cs typeface="Arial" panose="020B0604020202020204" pitchFamily="34" charset="0"/>
              </a:rPr>
              <a:t>和 </a:t>
            </a:r>
            <a:r>
              <a:rPr lang="en-US" altLang="zh-CN" dirty="0">
                <a:cs typeface="Arial" panose="020B0604020202020204" pitchFamily="34" charset="0"/>
              </a:rPr>
              <a:t>4 </a:t>
            </a:r>
            <a:r>
              <a:rPr lang="zh-CN" altLang="en-US" dirty="0">
                <a:cs typeface="Arial" panose="020B0604020202020204" pitchFamily="34" charset="0"/>
              </a:rPr>
              <a:t>从房间 </a:t>
            </a:r>
            <a:r>
              <a:rPr lang="en-US" altLang="zh-CN" dirty="0">
                <a:cs typeface="Arial" panose="020B0604020202020204" pitchFamily="34" charset="0"/>
              </a:rPr>
              <a:t>5 </a:t>
            </a:r>
            <a:r>
              <a:rPr lang="zh-CN" altLang="en-US" dirty="0">
                <a:cs typeface="Arial" panose="020B0604020202020204" pitchFamily="34" charset="0"/>
              </a:rPr>
              <a:t>通向建筑内部</a:t>
            </a:r>
            <a:endParaRPr lang="en-US" dirty="0"/>
          </a:p>
        </p:txBody>
      </p:sp>
      <p:sp>
        <p:nvSpPr>
          <p:cNvPr id="4" name="Slide Number Placeholder 3">
            <a:extLst>
              <a:ext uri="{FF2B5EF4-FFF2-40B4-BE49-F238E27FC236}">
                <a16:creationId xmlns="" xmlns:a16="http://schemas.microsoft.com/office/drawing/2014/main" id="{F44CCE92-9BB9-4FEE-AA96-27DDAD6F4025}"/>
              </a:ext>
            </a:extLst>
          </p:cNvPr>
          <p:cNvSpPr>
            <a:spLocks noGrp="1"/>
          </p:cNvSpPr>
          <p:nvPr>
            <p:ph type="sldNum" sz="quarter" idx="10"/>
          </p:nvPr>
        </p:nvSpPr>
        <p:spPr/>
        <p:txBody>
          <a:bodyPr/>
          <a:lstStyle/>
          <a:p>
            <a:pPr>
              <a:defRPr/>
            </a:pPr>
            <a:fld id="{3209C3FB-4AD6-4B36-A2A7-63E869CCBCB1}" type="slidenum">
              <a:rPr lang="zh-CN" altLang="en-US" smtClean="0"/>
              <a:t>90</a:t>
            </a:fld>
            <a:endParaRPr lang="en-US" altLang="zh-CN"/>
          </a:p>
        </p:txBody>
      </p:sp>
    </p:spTree>
    <p:extLst>
      <p:ext uri="{BB962C8B-B14F-4D97-AF65-F5344CB8AC3E}">
        <p14:creationId xmlns:p14="http://schemas.microsoft.com/office/powerpoint/2010/main" val="160298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F53044-818E-4CCF-A617-1EE336142312}"/>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Q</a:t>
            </a:r>
            <a:r>
              <a:rPr lang="zh-CN" altLang="en-US" sz="2800" b="1" kern="1200" dirty="0">
                <a:solidFill>
                  <a:schemeClr val="tx1"/>
                </a:solidFill>
                <a:effectLst/>
                <a:latin typeface="Calibri" panose="020F0502020204030204" pitchFamily="34" charset="0"/>
                <a:ea typeface="+mj-ea"/>
                <a:cs typeface="Arial" panose="020B0604020202020204" pitchFamily="34" charset="0"/>
              </a:rPr>
              <a:t>学习</a:t>
            </a:r>
          </a:p>
          <a:p>
            <a:endParaRPr lang="en-US" dirty="0"/>
          </a:p>
        </p:txBody>
      </p:sp>
      <p:sp>
        <p:nvSpPr>
          <p:cNvPr id="3" name="Content Placeholder 2">
            <a:extLst>
              <a:ext uri="{FF2B5EF4-FFF2-40B4-BE49-F238E27FC236}">
                <a16:creationId xmlns="" xmlns:a16="http://schemas.microsoft.com/office/drawing/2014/main" id="{A01388E5-CA58-486C-8F78-7B891074E476}"/>
              </a:ext>
            </a:extLst>
          </p:cNvPr>
          <p:cNvSpPr>
            <a:spLocks noGrp="1"/>
          </p:cNvSpPr>
          <p:nvPr>
            <p:ph idx="1"/>
          </p:nvPr>
        </p:nvSpPr>
        <p:spPr/>
        <p:txBody>
          <a:bodyPr/>
          <a:lstStyle/>
          <a:p>
            <a:r>
              <a:rPr lang="zh-CN" altLang="en-US" dirty="0">
                <a:cs typeface="Arial" panose="020B0604020202020204" pitchFamily="34" charset="0"/>
              </a:rPr>
              <a:t>接下来，您需要为每个门关联一个奖励值：</a:t>
            </a:r>
          </a:p>
          <a:p>
            <a:r>
              <a:rPr lang="zh-CN" altLang="en-US" dirty="0">
                <a:cs typeface="Arial" panose="020B0604020202020204" pitchFamily="34" charset="0"/>
              </a:rPr>
              <a:t>直接通向目标的门的奖励为 </a:t>
            </a:r>
            <a:r>
              <a:rPr lang="en-US" altLang="zh-CN" b="1" dirty="0">
                <a:cs typeface="Arial" panose="020B0604020202020204" pitchFamily="34" charset="0"/>
              </a:rPr>
              <a:t>100</a:t>
            </a:r>
            <a:endParaRPr lang="zh-CN" altLang="en-US" dirty="0">
              <a:cs typeface="Arial" panose="020B0604020202020204" pitchFamily="34" charset="0"/>
            </a:endParaRPr>
          </a:p>
          <a:p>
            <a:r>
              <a:rPr lang="zh-CN" altLang="en-US" b="1" dirty="0">
                <a:cs typeface="Arial" panose="020B0604020202020204" pitchFamily="34" charset="0"/>
              </a:rPr>
              <a:t>未直接连接</a:t>
            </a:r>
            <a:r>
              <a:rPr lang="zh-CN" altLang="en-US" dirty="0">
                <a:cs typeface="Arial" panose="020B0604020202020204" pitchFamily="34" charset="0"/>
              </a:rPr>
              <a:t>到目标房间的门给予</a:t>
            </a:r>
            <a:r>
              <a:rPr lang="zh-CN" altLang="en-US" b="1" dirty="0">
                <a:cs typeface="Arial" panose="020B0604020202020204" pitchFamily="34" charset="0"/>
              </a:rPr>
              <a:t>零</a:t>
            </a:r>
            <a:r>
              <a:rPr lang="zh-CN" altLang="en-US" dirty="0">
                <a:cs typeface="Arial" panose="020B0604020202020204" pitchFamily="34" charset="0"/>
              </a:rPr>
              <a:t>奖励</a:t>
            </a:r>
          </a:p>
          <a:p>
            <a:r>
              <a:rPr lang="zh-CN" altLang="en-US" dirty="0">
                <a:cs typeface="Arial" panose="020B0604020202020204" pitchFamily="34" charset="0"/>
              </a:rPr>
              <a:t>由于门是双向的，为每个房间分配两个箭头</a:t>
            </a:r>
          </a:p>
          <a:p>
            <a:r>
              <a:rPr lang="zh-CN" altLang="en-US" dirty="0">
                <a:cs typeface="Arial" panose="020B0604020202020204" pitchFamily="34" charset="0"/>
              </a:rPr>
              <a:t>上图中的每个箭头都包含一个即时奖励值</a:t>
            </a:r>
            <a:endParaRPr lang="en-US" dirty="0"/>
          </a:p>
        </p:txBody>
      </p:sp>
      <p:sp>
        <p:nvSpPr>
          <p:cNvPr id="4" name="Slide Number Placeholder 3">
            <a:extLst>
              <a:ext uri="{FF2B5EF4-FFF2-40B4-BE49-F238E27FC236}">
                <a16:creationId xmlns="" xmlns:a16="http://schemas.microsoft.com/office/drawing/2014/main" id="{45489EF1-15C5-41AC-8726-DB249653B515}"/>
              </a:ext>
            </a:extLst>
          </p:cNvPr>
          <p:cNvSpPr>
            <a:spLocks noGrp="1"/>
          </p:cNvSpPr>
          <p:nvPr>
            <p:ph type="sldNum" sz="quarter" idx="10"/>
          </p:nvPr>
        </p:nvSpPr>
        <p:spPr/>
        <p:txBody>
          <a:bodyPr/>
          <a:lstStyle/>
          <a:p>
            <a:pPr>
              <a:defRPr/>
            </a:pPr>
            <a:fld id="{3209C3FB-4AD6-4B36-A2A7-63E869CCBCB1}" type="slidenum">
              <a:rPr lang="zh-CN" altLang="en-US" smtClean="0"/>
              <a:t>91</a:t>
            </a:fld>
            <a:endParaRPr lang="en-US" altLang="zh-CN"/>
          </a:p>
        </p:txBody>
      </p:sp>
    </p:spTree>
    <p:extLst>
      <p:ext uri="{BB962C8B-B14F-4D97-AF65-F5344CB8AC3E}">
        <p14:creationId xmlns:p14="http://schemas.microsoft.com/office/powerpoint/2010/main" val="224956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748CC6-BBDA-4688-B5CE-B4BBFADBB745}"/>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Q</a:t>
            </a:r>
            <a:r>
              <a:rPr lang="zh-CN" altLang="en-US" sz="2800" b="1" kern="1200" dirty="0">
                <a:solidFill>
                  <a:schemeClr val="tx1"/>
                </a:solidFill>
                <a:effectLst/>
                <a:latin typeface="Calibri" panose="020F0502020204030204" pitchFamily="34" charset="0"/>
                <a:ea typeface="+mj-ea"/>
                <a:cs typeface="Arial" panose="020B0604020202020204" pitchFamily="34" charset="0"/>
              </a:rPr>
              <a:t>学习</a:t>
            </a:r>
          </a:p>
          <a:p>
            <a:endParaRPr lang="en-US" dirty="0"/>
          </a:p>
        </p:txBody>
      </p:sp>
      <p:sp>
        <p:nvSpPr>
          <p:cNvPr id="3" name="Content Placeholder 2">
            <a:extLst>
              <a:ext uri="{FF2B5EF4-FFF2-40B4-BE49-F238E27FC236}">
                <a16:creationId xmlns="" xmlns:a16="http://schemas.microsoft.com/office/drawing/2014/main" id="{E34105CD-D67E-4D5B-A7EE-6F884DD7FB70}"/>
              </a:ext>
            </a:extLst>
          </p:cNvPr>
          <p:cNvSpPr>
            <a:spLocks noGrp="1"/>
          </p:cNvSpPr>
          <p:nvPr>
            <p:ph idx="1"/>
          </p:nvPr>
        </p:nvSpPr>
        <p:spPr/>
        <p:txBody>
          <a:bodyPr/>
          <a:lstStyle/>
          <a:p>
            <a:r>
              <a:rPr lang="zh-CN" altLang="en-US" dirty="0">
                <a:cs typeface="Arial" panose="020B0604020202020204" pitchFamily="34" charset="0"/>
              </a:rPr>
              <a:t>一个智能体从房间 </a:t>
            </a:r>
            <a:r>
              <a:rPr lang="en-US" altLang="zh-CN" dirty="0">
                <a:cs typeface="Arial" panose="020B0604020202020204" pitchFamily="34" charset="0"/>
              </a:rPr>
              <a:t>2 </a:t>
            </a:r>
            <a:r>
              <a:rPr lang="zh-CN" altLang="en-US" dirty="0">
                <a:cs typeface="Arial" panose="020B0604020202020204" pitchFamily="34" charset="0"/>
              </a:rPr>
              <a:t>遍历到 </a:t>
            </a:r>
            <a:r>
              <a:rPr lang="en-US" altLang="zh-CN" dirty="0">
                <a:cs typeface="Arial" panose="020B0604020202020204" pitchFamily="34" charset="0"/>
              </a:rPr>
              <a:t>5</a:t>
            </a:r>
          </a:p>
          <a:p>
            <a:r>
              <a:rPr lang="zh-CN" altLang="en-US" dirty="0">
                <a:cs typeface="Arial" panose="020B0604020202020204" pitchFamily="34" charset="0"/>
              </a:rPr>
              <a:t>初始状态 </a:t>
            </a:r>
            <a:r>
              <a:rPr lang="en-US" altLang="zh-CN" dirty="0">
                <a:cs typeface="Arial" panose="020B0604020202020204" pitchFamily="34" charset="0"/>
              </a:rPr>
              <a:t>= </a:t>
            </a:r>
            <a:r>
              <a:rPr lang="zh-CN" altLang="en-US" dirty="0">
                <a:cs typeface="Arial" panose="020B0604020202020204" pitchFamily="34" charset="0"/>
              </a:rPr>
              <a:t>状态 </a:t>
            </a:r>
            <a:r>
              <a:rPr lang="en-US" altLang="zh-CN" dirty="0">
                <a:cs typeface="Arial" panose="020B0604020202020204" pitchFamily="34" charset="0"/>
              </a:rPr>
              <a:t>2</a:t>
            </a:r>
            <a:br>
              <a:rPr lang="en-US" altLang="zh-CN" dirty="0">
                <a:cs typeface="Arial" panose="020B0604020202020204" pitchFamily="34" charset="0"/>
              </a:rPr>
            </a:br>
            <a:r>
              <a:rPr lang="zh-CN" altLang="en-US" dirty="0">
                <a:cs typeface="Arial" panose="020B0604020202020204" pitchFamily="34" charset="0"/>
              </a:rPr>
              <a:t>状态 </a:t>
            </a:r>
            <a:r>
              <a:rPr lang="en-US" altLang="zh-CN" dirty="0">
                <a:cs typeface="Arial" panose="020B0604020202020204" pitchFamily="34" charset="0"/>
              </a:rPr>
              <a:t>2-&gt; </a:t>
            </a:r>
            <a:r>
              <a:rPr lang="zh-CN" altLang="en-US" dirty="0">
                <a:cs typeface="Arial" panose="020B0604020202020204" pitchFamily="34" charset="0"/>
              </a:rPr>
              <a:t>状态 </a:t>
            </a:r>
            <a:r>
              <a:rPr lang="en-US" altLang="zh-CN" dirty="0">
                <a:cs typeface="Arial" panose="020B0604020202020204" pitchFamily="34" charset="0"/>
              </a:rPr>
              <a:t>3</a:t>
            </a:r>
            <a:br>
              <a:rPr lang="en-US" altLang="zh-CN" dirty="0">
                <a:cs typeface="Arial" panose="020B0604020202020204" pitchFamily="34" charset="0"/>
              </a:rPr>
            </a:br>
            <a:r>
              <a:rPr lang="zh-CN" altLang="en-US" dirty="0">
                <a:cs typeface="Arial" panose="020B0604020202020204" pitchFamily="34" charset="0"/>
              </a:rPr>
              <a:t>状态 </a:t>
            </a:r>
            <a:r>
              <a:rPr lang="en-US" altLang="zh-CN" dirty="0">
                <a:cs typeface="Arial" panose="020B0604020202020204" pitchFamily="34" charset="0"/>
              </a:rPr>
              <a:t>3 -&gt; </a:t>
            </a:r>
            <a:r>
              <a:rPr lang="zh-CN" altLang="en-US" dirty="0">
                <a:cs typeface="Arial" panose="020B0604020202020204" pitchFamily="34" charset="0"/>
              </a:rPr>
              <a:t>状态 </a:t>
            </a:r>
            <a:r>
              <a:rPr lang="en-US" altLang="zh-CN" dirty="0">
                <a:cs typeface="Arial" panose="020B0604020202020204" pitchFamily="34" charset="0"/>
              </a:rPr>
              <a:t>(2,1,4)</a:t>
            </a:r>
            <a:br>
              <a:rPr lang="en-US" altLang="zh-CN" dirty="0">
                <a:cs typeface="Arial" panose="020B0604020202020204" pitchFamily="34" charset="0"/>
              </a:rPr>
            </a:br>
            <a:r>
              <a:rPr lang="zh-CN" altLang="en-US" dirty="0">
                <a:cs typeface="Arial" panose="020B0604020202020204" pitchFamily="34" charset="0"/>
              </a:rPr>
              <a:t>状态 </a:t>
            </a:r>
            <a:r>
              <a:rPr lang="en-US" altLang="zh-CN" dirty="0">
                <a:cs typeface="Arial" panose="020B0604020202020204" pitchFamily="34" charset="0"/>
              </a:rPr>
              <a:t>4-&gt; </a:t>
            </a:r>
            <a:r>
              <a:rPr lang="zh-CN" altLang="en-US" dirty="0">
                <a:cs typeface="Arial" panose="020B0604020202020204" pitchFamily="34" charset="0"/>
              </a:rPr>
              <a:t>状态 </a:t>
            </a:r>
            <a:r>
              <a:rPr lang="en-US" altLang="zh-CN" dirty="0">
                <a:cs typeface="Arial" panose="020B0604020202020204" pitchFamily="34" charset="0"/>
              </a:rPr>
              <a:t>(0,5,3)</a:t>
            </a:r>
            <a:br>
              <a:rPr lang="en-US" altLang="zh-CN" dirty="0">
                <a:cs typeface="Arial" panose="020B0604020202020204" pitchFamily="34" charset="0"/>
              </a:rPr>
            </a:br>
            <a:r>
              <a:rPr lang="zh-CN" altLang="en-US" dirty="0">
                <a:cs typeface="Arial" panose="020B0604020202020204" pitchFamily="34" charset="0"/>
              </a:rPr>
              <a:t>状态 </a:t>
            </a:r>
            <a:r>
              <a:rPr lang="en-US" altLang="zh-CN" dirty="0">
                <a:cs typeface="Arial" panose="020B0604020202020204" pitchFamily="34" charset="0"/>
              </a:rPr>
              <a:t>1-&gt; </a:t>
            </a:r>
            <a:r>
              <a:rPr lang="zh-CN" altLang="en-US" dirty="0">
                <a:cs typeface="Arial" panose="020B0604020202020204" pitchFamily="34" charset="0"/>
              </a:rPr>
              <a:t>状态 </a:t>
            </a:r>
            <a:r>
              <a:rPr lang="en-US" altLang="zh-CN" dirty="0">
                <a:cs typeface="Arial" panose="020B0604020202020204" pitchFamily="34" charset="0"/>
              </a:rPr>
              <a:t>(5,3)</a:t>
            </a:r>
            <a:br>
              <a:rPr lang="en-US" altLang="zh-CN" dirty="0">
                <a:cs typeface="Arial" panose="020B0604020202020204" pitchFamily="34" charset="0"/>
              </a:rPr>
            </a:br>
            <a:r>
              <a:rPr lang="zh-CN" altLang="en-US" dirty="0">
                <a:cs typeface="Arial" panose="020B0604020202020204" pitchFamily="34" charset="0"/>
              </a:rPr>
              <a:t>状态 </a:t>
            </a:r>
            <a:r>
              <a:rPr lang="en-US" altLang="zh-CN" dirty="0">
                <a:cs typeface="Arial" panose="020B0604020202020204" pitchFamily="34" charset="0"/>
              </a:rPr>
              <a:t>0-&gt; </a:t>
            </a:r>
            <a:r>
              <a:rPr lang="zh-CN" altLang="en-US" dirty="0">
                <a:cs typeface="Arial" panose="020B0604020202020204" pitchFamily="34" charset="0"/>
              </a:rPr>
              <a:t>状态 </a:t>
            </a:r>
            <a:r>
              <a:rPr lang="en-US" altLang="zh-CN" dirty="0">
                <a:cs typeface="Arial" panose="020B0604020202020204" pitchFamily="34" charset="0"/>
              </a:rPr>
              <a:t>4</a:t>
            </a:r>
            <a:endParaRPr lang="en-US" dirty="0"/>
          </a:p>
        </p:txBody>
      </p:sp>
      <p:sp>
        <p:nvSpPr>
          <p:cNvPr id="4" name="Slide Number Placeholder 3">
            <a:extLst>
              <a:ext uri="{FF2B5EF4-FFF2-40B4-BE49-F238E27FC236}">
                <a16:creationId xmlns="" xmlns:a16="http://schemas.microsoft.com/office/drawing/2014/main" id="{25D8C178-EEAF-4740-857F-DC1F9F44AFFE}"/>
              </a:ext>
            </a:extLst>
          </p:cNvPr>
          <p:cNvSpPr>
            <a:spLocks noGrp="1"/>
          </p:cNvSpPr>
          <p:nvPr>
            <p:ph type="sldNum" sz="quarter" idx="10"/>
          </p:nvPr>
        </p:nvSpPr>
        <p:spPr/>
        <p:txBody>
          <a:bodyPr/>
          <a:lstStyle/>
          <a:p>
            <a:pPr>
              <a:defRPr/>
            </a:pPr>
            <a:fld id="{3209C3FB-4AD6-4B36-A2A7-63E869CCBCB1}" type="slidenum">
              <a:rPr lang="zh-CN" altLang="en-US" smtClean="0"/>
              <a:t>92</a:t>
            </a:fld>
            <a:endParaRPr lang="en-US" altLang="zh-CN"/>
          </a:p>
        </p:txBody>
      </p:sp>
    </p:spTree>
    <p:extLst>
      <p:ext uri="{BB962C8B-B14F-4D97-AF65-F5344CB8AC3E}">
        <p14:creationId xmlns:p14="http://schemas.microsoft.com/office/powerpoint/2010/main" val="335437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E0801B-6AA1-45EC-9C63-1935455FEE1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638EB022-345D-47B6-B13D-B2AB12C5F313}"/>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E881F9EE-C43A-45EC-B082-AD68EA138B9A}"/>
              </a:ext>
            </a:extLst>
          </p:cNvPr>
          <p:cNvSpPr>
            <a:spLocks noGrp="1"/>
          </p:cNvSpPr>
          <p:nvPr>
            <p:ph type="sldNum" sz="quarter" idx="10"/>
          </p:nvPr>
        </p:nvSpPr>
        <p:spPr/>
        <p:txBody>
          <a:bodyPr/>
          <a:lstStyle/>
          <a:p>
            <a:pPr>
              <a:defRPr/>
            </a:pPr>
            <a:fld id="{3209C3FB-4AD6-4B36-A2A7-63E869CCBCB1}" type="slidenum">
              <a:rPr lang="zh-CN" altLang="en-US" smtClean="0"/>
              <a:t>93</a:t>
            </a:fld>
            <a:endParaRPr lang="en-US" altLang="zh-CN"/>
          </a:p>
        </p:txBody>
      </p:sp>
      <p:pic>
        <p:nvPicPr>
          <p:cNvPr id="5" name="图片 4"/>
          <p:cNvPicPr>
            <a:picLocks noChangeAspect="1"/>
          </p:cNvPicPr>
          <p:nvPr/>
        </p:nvPicPr>
        <p:blipFill>
          <a:blip r:embed="rId2"/>
          <a:stretch>
            <a:fillRect/>
          </a:stretch>
        </p:blipFill>
        <p:spPr>
          <a:xfrm>
            <a:off x="356599" y="852247"/>
            <a:ext cx="8430802" cy="3439005"/>
          </a:xfrm>
          <a:prstGeom prst="rect">
            <a:avLst/>
          </a:prstGeom>
        </p:spPr>
      </p:pic>
    </p:spTree>
    <p:extLst>
      <p:ext uri="{BB962C8B-B14F-4D97-AF65-F5344CB8AC3E}">
        <p14:creationId xmlns:p14="http://schemas.microsoft.com/office/powerpoint/2010/main" val="339173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4B932D-E400-437D-A496-27D43086B89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DDA31E11-F969-458E-A079-927C11BE65B2}"/>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9F3F8C22-9DC2-406C-80CC-2D5744B76DC6}"/>
              </a:ext>
            </a:extLst>
          </p:cNvPr>
          <p:cNvSpPr>
            <a:spLocks noGrp="1"/>
          </p:cNvSpPr>
          <p:nvPr>
            <p:ph type="sldNum" sz="quarter" idx="10"/>
          </p:nvPr>
        </p:nvSpPr>
        <p:spPr/>
        <p:txBody>
          <a:bodyPr/>
          <a:lstStyle/>
          <a:p>
            <a:pPr>
              <a:defRPr/>
            </a:pPr>
            <a:fld id="{3209C3FB-4AD6-4B36-A2A7-63E869CCBCB1}" type="slidenum">
              <a:rPr lang="zh-CN" altLang="en-US" smtClean="0"/>
              <a:t>94</a:t>
            </a:fld>
            <a:endParaRPr lang="en-US" altLang="zh-CN"/>
          </a:p>
        </p:txBody>
      </p:sp>
      <p:pic>
        <p:nvPicPr>
          <p:cNvPr id="5" name="图片 4"/>
          <p:cNvPicPr>
            <a:picLocks noChangeAspect="1"/>
          </p:cNvPicPr>
          <p:nvPr/>
        </p:nvPicPr>
        <p:blipFill>
          <a:blip r:embed="rId2"/>
          <a:stretch>
            <a:fillRect/>
          </a:stretch>
        </p:blipFill>
        <p:spPr>
          <a:xfrm>
            <a:off x="1180626" y="147299"/>
            <a:ext cx="6782747" cy="4848902"/>
          </a:xfrm>
          <a:prstGeom prst="rect">
            <a:avLst/>
          </a:prstGeom>
        </p:spPr>
      </p:pic>
    </p:spTree>
    <p:extLst>
      <p:ext uri="{BB962C8B-B14F-4D97-AF65-F5344CB8AC3E}">
        <p14:creationId xmlns:p14="http://schemas.microsoft.com/office/powerpoint/2010/main" val="94487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3B5BA8-3533-4AC9-A255-6B9743C0F8EE}"/>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kern="1200" dirty="0">
                <a:solidFill>
                  <a:schemeClr val="tx1"/>
                </a:solidFill>
                <a:effectLst/>
                <a:latin typeface="Calibri" panose="020F0502020204030204" pitchFamily="34" charset="0"/>
                <a:ea typeface="+mj-ea"/>
                <a:cs typeface="Arial" panose="020B0604020202020204" pitchFamily="34" charset="0"/>
              </a:rPr>
              <a:t>应用</a:t>
            </a:r>
          </a:p>
          <a:p>
            <a:endParaRPr lang="en-US" dirty="0"/>
          </a:p>
        </p:txBody>
      </p:sp>
      <p:sp>
        <p:nvSpPr>
          <p:cNvPr id="3" name="Content Placeholder 2">
            <a:extLst>
              <a:ext uri="{FF2B5EF4-FFF2-40B4-BE49-F238E27FC236}">
                <a16:creationId xmlns="" xmlns:a16="http://schemas.microsoft.com/office/drawing/2014/main" id="{608830F5-E98D-4A7F-9C84-9E4A67771E8E}"/>
              </a:ext>
            </a:extLst>
          </p:cNvPr>
          <p:cNvSpPr>
            <a:spLocks noGrp="1"/>
          </p:cNvSpPr>
          <p:nvPr>
            <p:ph idx="1"/>
          </p:nvPr>
        </p:nvSpPr>
        <p:spPr/>
        <p:txBody>
          <a:bodyPr/>
          <a:lstStyle/>
          <a:p>
            <a:r>
              <a:rPr lang="zh-CN" altLang="en-US" dirty="0">
                <a:cs typeface="Arial" panose="020B0604020202020204" pitchFamily="34" charset="0"/>
              </a:rPr>
              <a:t>自动驾驶</a:t>
            </a:r>
          </a:p>
          <a:p>
            <a:r>
              <a:rPr lang="zh-CN" altLang="en-US" dirty="0">
                <a:cs typeface="Arial" panose="020B0604020202020204" pitchFamily="34" charset="0"/>
              </a:rPr>
              <a:t>工业自动化机器人。</a:t>
            </a:r>
          </a:p>
          <a:p>
            <a:r>
              <a:rPr lang="zh-CN" altLang="en-US" dirty="0">
                <a:cs typeface="Arial" panose="020B0604020202020204" pitchFamily="34" charset="0"/>
              </a:rPr>
              <a:t>商业战略规划</a:t>
            </a:r>
          </a:p>
          <a:p>
            <a:r>
              <a:rPr lang="zh-CN" altLang="en-US" dirty="0">
                <a:cs typeface="Arial" panose="020B0604020202020204" pitchFamily="34" charset="0"/>
              </a:rPr>
              <a:t>个性化推荐</a:t>
            </a:r>
          </a:p>
          <a:p>
            <a:r>
              <a:rPr lang="zh-CN" altLang="en-US" dirty="0">
                <a:cs typeface="Arial" panose="020B0604020202020204" pitchFamily="34" charset="0"/>
              </a:rPr>
              <a:t>训练系统</a:t>
            </a:r>
          </a:p>
          <a:p>
            <a:r>
              <a:rPr lang="zh-CN" altLang="en-US" dirty="0">
                <a:cs typeface="Arial" panose="020B0604020202020204" pitchFamily="34" charset="0"/>
              </a:rPr>
              <a:t>飞机控制和机器人运动控制</a:t>
            </a:r>
          </a:p>
          <a:p>
            <a:r>
              <a:rPr lang="zh-CN" altLang="en-US" dirty="0">
                <a:cs typeface="Arial" panose="020B0604020202020204" pitchFamily="34" charset="0"/>
              </a:rPr>
              <a:t>竞价和广告</a:t>
            </a:r>
            <a:endParaRPr lang="en-US" dirty="0"/>
          </a:p>
        </p:txBody>
      </p:sp>
      <p:sp>
        <p:nvSpPr>
          <p:cNvPr id="4" name="Slide Number Placeholder 3">
            <a:extLst>
              <a:ext uri="{FF2B5EF4-FFF2-40B4-BE49-F238E27FC236}">
                <a16:creationId xmlns="" xmlns:a16="http://schemas.microsoft.com/office/drawing/2014/main" id="{B176F46E-F604-4AE0-8A6B-D1DFFB0D1599}"/>
              </a:ext>
            </a:extLst>
          </p:cNvPr>
          <p:cNvSpPr>
            <a:spLocks noGrp="1"/>
          </p:cNvSpPr>
          <p:nvPr>
            <p:ph type="sldNum" sz="quarter" idx="10"/>
          </p:nvPr>
        </p:nvSpPr>
        <p:spPr/>
        <p:txBody>
          <a:bodyPr/>
          <a:lstStyle/>
          <a:p>
            <a:pPr>
              <a:defRPr/>
            </a:pPr>
            <a:fld id="{3209C3FB-4AD6-4B36-A2A7-63E869CCBCB1}" type="slidenum">
              <a:rPr lang="zh-CN" altLang="en-US" smtClean="0"/>
              <a:t>95</a:t>
            </a:fld>
            <a:endParaRPr lang="en-US" altLang="zh-CN"/>
          </a:p>
        </p:txBody>
      </p:sp>
    </p:spTree>
    <p:extLst>
      <p:ext uri="{BB962C8B-B14F-4D97-AF65-F5344CB8AC3E}">
        <p14:creationId xmlns:p14="http://schemas.microsoft.com/office/powerpoint/2010/main" val="276697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AAE906-8DFF-4D33-AB81-59C517FDBEE5}"/>
              </a:ext>
            </a:extLst>
          </p:cNvPr>
          <p:cNvSpPr>
            <a:spLocks noGrp="1"/>
          </p:cNvSpPr>
          <p:nvPr>
            <p:ph type="title"/>
          </p:nvPr>
        </p:nvSpPr>
        <p:spPr/>
        <p:txBody>
          <a:bodyPr/>
          <a:lstStyle/>
          <a:p>
            <a:endParaRPr lang="en-US" dirty="0"/>
          </a:p>
        </p:txBody>
      </p:sp>
      <p:pic>
        <p:nvPicPr>
          <p:cNvPr id="5" name="内容占位符 4"/>
          <p:cNvPicPr>
            <a:picLocks noGrp="1" noChangeAspect="1"/>
          </p:cNvPicPr>
          <p:nvPr>
            <p:ph idx="1"/>
          </p:nvPr>
        </p:nvPicPr>
        <p:blipFill>
          <a:blip r:embed="rId2"/>
          <a:stretch>
            <a:fillRect/>
          </a:stretch>
        </p:blipFill>
        <p:spPr>
          <a:xfrm>
            <a:off x="900347" y="524556"/>
            <a:ext cx="6951554" cy="3870325"/>
          </a:xfrm>
          <a:prstGeom prst="rect">
            <a:avLst/>
          </a:prstGeom>
        </p:spPr>
      </p:pic>
      <p:sp>
        <p:nvSpPr>
          <p:cNvPr id="4" name="Slide Number Placeholder 3">
            <a:extLst>
              <a:ext uri="{FF2B5EF4-FFF2-40B4-BE49-F238E27FC236}">
                <a16:creationId xmlns="" xmlns:a16="http://schemas.microsoft.com/office/drawing/2014/main" id="{47132CAA-FF83-4E86-9F80-5D2E438A00CE}"/>
              </a:ext>
            </a:extLst>
          </p:cNvPr>
          <p:cNvSpPr>
            <a:spLocks noGrp="1"/>
          </p:cNvSpPr>
          <p:nvPr>
            <p:ph type="sldNum" sz="quarter" idx="10"/>
          </p:nvPr>
        </p:nvSpPr>
        <p:spPr/>
        <p:txBody>
          <a:bodyPr/>
          <a:lstStyle/>
          <a:p>
            <a:pPr>
              <a:defRPr/>
            </a:pPr>
            <a:fld id="{3209C3FB-4AD6-4B36-A2A7-63E869CCBCB1}" type="slidenum">
              <a:rPr lang="zh-CN" altLang="en-US" smtClean="0"/>
              <a:t>96</a:t>
            </a:fld>
            <a:endParaRPr lang="en-US" altLang="zh-CN"/>
          </a:p>
        </p:txBody>
      </p:sp>
    </p:spTree>
    <p:extLst>
      <p:ext uri="{BB962C8B-B14F-4D97-AF65-F5344CB8AC3E}">
        <p14:creationId xmlns:p14="http://schemas.microsoft.com/office/powerpoint/2010/main" val="208619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8E8D33-F717-4005-8568-90F538D173E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一些重要术语</a:t>
            </a:r>
          </a:p>
          <a:p>
            <a:endParaRPr lang="en-US" dirty="0"/>
          </a:p>
        </p:txBody>
      </p:sp>
      <p:sp>
        <p:nvSpPr>
          <p:cNvPr id="3" name="Content Placeholder 2">
            <a:extLst>
              <a:ext uri="{FF2B5EF4-FFF2-40B4-BE49-F238E27FC236}">
                <a16:creationId xmlns="" xmlns:a16="http://schemas.microsoft.com/office/drawing/2014/main" id="{BE4D48E6-6417-421D-A2E0-A67D70CF6068}"/>
              </a:ext>
            </a:extLst>
          </p:cNvPr>
          <p:cNvSpPr>
            <a:spLocks noGrp="1"/>
          </p:cNvSpPr>
          <p:nvPr>
            <p:ph idx="1"/>
          </p:nvPr>
        </p:nvSpPr>
        <p:spPr/>
        <p:txBody>
          <a:bodyPr/>
          <a:lstStyle/>
          <a:p>
            <a:r>
              <a:rPr lang="zh-CN" altLang="en-US" dirty="0">
                <a:cs typeface="Arial" panose="020B0604020202020204" pitchFamily="34" charset="0"/>
              </a:rPr>
              <a:t>智能体：它是一个假定的实体，在环境中执行动作以获得某种奖励。</a:t>
            </a:r>
          </a:p>
          <a:p>
            <a:r>
              <a:rPr lang="zh-CN" altLang="en-US" dirty="0">
                <a:cs typeface="Arial" panose="020B0604020202020204" pitchFamily="34" charset="0"/>
              </a:rPr>
              <a:t>环境：智能体必须面对的场景。</a:t>
            </a:r>
          </a:p>
          <a:p>
            <a:r>
              <a:rPr lang="zh-CN" altLang="en-US" dirty="0">
                <a:cs typeface="Arial" panose="020B0604020202020204" pitchFamily="34" charset="0"/>
              </a:rPr>
              <a:t>奖励：当智能体执行特定动作或任务时给予的即时回报。</a:t>
            </a:r>
          </a:p>
          <a:p>
            <a:r>
              <a:rPr lang="zh-CN" altLang="en-US" dirty="0">
                <a:cs typeface="Arial" panose="020B0604020202020204" pitchFamily="34" charset="0"/>
              </a:rPr>
              <a:t>状态：环境返回的当前情况。</a:t>
            </a:r>
          </a:p>
          <a:p>
            <a:r>
              <a:rPr lang="zh-CN" altLang="en-US" dirty="0">
                <a:cs typeface="Arial" panose="020B0604020202020204" pitchFamily="34" charset="0"/>
              </a:rPr>
              <a:t>策略：智能体应用的一种策略，基于当前状态决定下一个动作</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a:cs typeface="Arial" panose="020B0604020202020204" pitchFamily="34" charset="0"/>
              </a:rPr>
              <a:t>值：与短期奖励相比，它是预期的长期折现回报。</a:t>
            </a:r>
          </a:p>
          <a:p>
            <a:r>
              <a:rPr lang="zh-CN" altLang="en-US" dirty="0">
                <a:cs typeface="Arial" panose="020B0604020202020204" pitchFamily="34" charset="0"/>
              </a:rPr>
              <a:t>值函数：它指定一个状态的值，即智能体从该状态开始应预期的总奖励量。</a:t>
            </a:r>
          </a:p>
          <a:p>
            <a:r>
              <a:rPr lang="zh-CN" altLang="en-US" dirty="0">
                <a:cs typeface="Arial" panose="020B0604020202020204" pitchFamily="34" charset="0"/>
              </a:rPr>
              <a:t>环境模型：它模仿环境的行为。它帮助您进行推断并确定环境将如何行为</a:t>
            </a:r>
            <a:r>
              <a:rPr lang="zh-CN" altLang="en-US" dirty="0" smtClean="0">
                <a:cs typeface="Arial" panose="020B0604020202020204" pitchFamily="34" charset="0"/>
              </a:rPr>
              <a:t>。</a:t>
            </a:r>
            <a:endParaRPr lang="en-US" altLang="zh-CN" dirty="0" smtClean="0">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12F516D5-AFE4-40E3-A672-B57D1F78240E}"/>
              </a:ext>
            </a:extLst>
          </p:cNvPr>
          <p:cNvSpPr>
            <a:spLocks noGrp="1"/>
          </p:cNvSpPr>
          <p:nvPr>
            <p:ph type="sldNum" sz="quarter" idx="10"/>
          </p:nvPr>
        </p:nvSpPr>
        <p:spPr/>
        <p:txBody>
          <a:bodyPr/>
          <a:lstStyle/>
          <a:p>
            <a:pPr>
              <a:defRPr/>
            </a:pPr>
            <a:fld id="{3209C3FB-4AD6-4B36-A2A7-63E869CCBCB1}" type="slidenum">
              <a:rPr lang="zh-CN" altLang="en-US" smtClean="0"/>
              <a:t>97</a:t>
            </a:fld>
            <a:endParaRPr lang="en-US" altLang="zh-CN" dirty="0"/>
          </a:p>
        </p:txBody>
      </p:sp>
    </p:spTree>
    <p:extLst>
      <p:ext uri="{BB962C8B-B14F-4D97-AF65-F5344CB8AC3E}">
        <p14:creationId xmlns:p14="http://schemas.microsoft.com/office/powerpoint/2010/main" val="376392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ACD07A-C64F-4B14-A00F-9F5ADB0317F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参考文献</a:t>
            </a:r>
          </a:p>
          <a:p>
            <a:endParaRPr lang="en-US" dirty="0"/>
          </a:p>
        </p:txBody>
      </p:sp>
      <p:sp>
        <p:nvSpPr>
          <p:cNvPr id="3" name="Content Placeholder 2">
            <a:extLst>
              <a:ext uri="{FF2B5EF4-FFF2-40B4-BE49-F238E27FC236}">
                <a16:creationId xmlns="" xmlns:a16="http://schemas.microsoft.com/office/drawing/2014/main" id="{CD9C504B-8B01-4633-BC0E-D79A758FF788}"/>
              </a:ext>
            </a:extLst>
          </p:cNvPr>
          <p:cNvSpPr>
            <a:spLocks noGrp="1"/>
          </p:cNvSpPr>
          <p:nvPr>
            <p:ph idx="1"/>
          </p:nvPr>
        </p:nvSpPr>
        <p:spPr/>
        <p:txBody>
          <a:bodyPr/>
          <a:lstStyle/>
          <a:p>
            <a:r>
              <a:rPr lang="en-US" altLang="zh-CN" dirty="0"/>
              <a:t>[1] Reinforcement Learning with MATLAB and Simulink https://www.mathworks.com/campaigns/offers/reinforcement-learning-with matlab-ebook.html </a:t>
            </a:r>
            <a:endParaRPr lang="en-US" altLang="zh-CN" dirty="0" smtClean="0"/>
          </a:p>
          <a:p>
            <a:r>
              <a:rPr lang="en-US" altLang="zh-CN" dirty="0" smtClean="0"/>
              <a:t>[</a:t>
            </a:r>
            <a:r>
              <a:rPr lang="en-US" altLang="zh-CN" dirty="0"/>
              <a:t>2]What Is Reinforcement Learning?</a:t>
            </a:r>
            <a:r>
              <a:rPr lang="zh-CN" altLang="en-US" dirty="0">
                <a:cs typeface="Arial" panose="020B0604020202020204" pitchFamily="34" charset="0"/>
              </a:rPr>
              <a:t/>
            </a:r>
            <a:br>
              <a:rPr lang="zh-CN" altLang="en-US" dirty="0">
                <a:cs typeface="Arial" panose="020B0604020202020204" pitchFamily="34" charset="0"/>
              </a:rPr>
            </a:br>
            <a:r>
              <a:rPr lang="en-US" altLang="zh-CN" dirty="0">
                <a:cs typeface="Arial" panose="020B0604020202020204" pitchFamily="34" charset="0"/>
              </a:rPr>
              <a:t>https://www.mathworks.com/discovery/reinforcement-learning.html</a:t>
            </a:r>
            <a:endParaRPr lang="en-US" dirty="0"/>
          </a:p>
        </p:txBody>
      </p:sp>
      <p:sp>
        <p:nvSpPr>
          <p:cNvPr id="4" name="Slide Number Placeholder 3">
            <a:extLst>
              <a:ext uri="{FF2B5EF4-FFF2-40B4-BE49-F238E27FC236}">
                <a16:creationId xmlns="" xmlns:a16="http://schemas.microsoft.com/office/drawing/2014/main" id="{1C27BB21-7283-4743-B282-813C43843A3A}"/>
              </a:ext>
            </a:extLst>
          </p:cNvPr>
          <p:cNvSpPr>
            <a:spLocks noGrp="1"/>
          </p:cNvSpPr>
          <p:nvPr>
            <p:ph type="sldNum" sz="quarter" idx="10"/>
          </p:nvPr>
        </p:nvSpPr>
        <p:spPr/>
        <p:txBody>
          <a:bodyPr/>
          <a:lstStyle/>
          <a:p>
            <a:pPr>
              <a:defRPr/>
            </a:pPr>
            <a:fld id="{3209C3FB-4AD6-4B36-A2A7-63E869CCBCB1}" type="slidenum">
              <a:rPr lang="zh-CN" altLang="en-US" smtClean="0"/>
              <a:t>98</a:t>
            </a:fld>
            <a:endParaRPr lang="en-US" altLang="zh-CN"/>
          </a:p>
        </p:txBody>
      </p:sp>
    </p:spTree>
    <p:extLst>
      <p:ext uri="{BB962C8B-B14F-4D97-AF65-F5344CB8AC3E}">
        <p14:creationId xmlns:p14="http://schemas.microsoft.com/office/powerpoint/2010/main" val="85426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c2MjljZWJmOGI4ODdlYmRjNDc4OTNlODM5ZTM3OWMifQ=="/>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1175</TotalTime>
  <Words>3437</Words>
  <Application>Microsoft Office PowerPoint</Application>
  <PresentationFormat>全屏显示(16:9)</PresentationFormat>
  <Paragraphs>536</Paragraphs>
  <Slides>98</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98</vt:i4>
      </vt:variant>
    </vt:vector>
  </HeadingPairs>
  <TitlesOfParts>
    <vt:vector size="106" baseType="lpstr">
      <vt:lpstr>quote-cjk-patch</vt:lpstr>
      <vt:lpstr>宋体</vt:lpstr>
      <vt:lpstr>Microsoft YaHei</vt:lpstr>
      <vt:lpstr>Arial</vt:lpstr>
      <vt:lpstr>Calibri</vt:lpstr>
      <vt:lpstr>Wingdings</vt:lpstr>
      <vt:lpstr>PPP</vt:lpstr>
      <vt:lpstr>Visio</vt:lpstr>
      <vt:lpstr>人工智能导论</vt:lpstr>
      <vt:lpstr>课程目录</vt:lpstr>
      <vt:lpstr>章节内容</vt:lpstr>
      <vt:lpstr>章节内容 </vt:lpstr>
      <vt:lpstr>什么是机器学习 [1] </vt:lpstr>
      <vt:lpstr>时间线 </vt:lpstr>
      <vt:lpstr>学习范式</vt:lpstr>
      <vt:lpstr>为什么使用机器学习 </vt:lpstr>
      <vt:lpstr>何时应该使用机器学习？ </vt:lpstr>
      <vt:lpstr>机器学习基础 </vt:lpstr>
      <vt:lpstr>开始前需考虑的问题 </vt:lpstr>
      <vt:lpstr>PowerPoint 演示文稿</vt:lpstr>
      <vt:lpstr>工作流程概览 </vt:lpstr>
      <vt:lpstr>步骤 1：加载数据</vt:lpstr>
      <vt:lpstr>步骤 1：加载数据 </vt:lpstr>
      <vt:lpstr>步骤 2：预处理数据 </vt:lpstr>
      <vt:lpstr>步骤 3：推导特征 </vt:lpstr>
      <vt:lpstr>步骤 3：推导特征 </vt:lpstr>
      <vt:lpstr>步骤 3：推导特征 </vt:lpstr>
      <vt:lpstr>步骤 4：构建和训练模型</vt:lpstr>
      <vt:lpstr>步骤 5：改进模型 </vt:lpstr>
      <vt:lpstr>步骤 5：改进模型</vt:lpstr>
      <vt:lpstr>何时考虑无监督学习 </vt:lpstr>
      <vt:lpstr>无监督学习 </vt:lpstr>
      <vt:lpstr>何时考虑监督学习</vt:lpstr>
      <vt:lpstr>监督学习 </vt:lpstr>
      <vt:lpstr>半监督学习 </vt:lpstr>
      <vt:lpstr>半监督学习 </vt:lpstr>
      <vt:lpstr>应用 </vt:lpstr>
      <vt:lpstr>案例研究 [1,2] </vt:lpstr>
      <vt:lpstr>机器学习挑战</vt:lpstr>
      <vt:lpstr>机器学习类型 </vt:lpstr>
      <vt:lpstr>可解释性 </vt:lpstr>
      <vt:lpstr>可解释性 vs. 可说明性 </vt:lpstr>
      <vt:lpstr>可解释性方法 </vt:lpstr>
      <vt:lpstr>无监督学习 </vt:lpstr>
      <vt:lpstr>机器学习 </vt:lpstr>
      <vt:lpstr>1 什么是无监督学习 </vt:lpstr>
      <vt:lpstr>无监督学习 </vt:lpstr>
      <vt:lpstr>2 为什么使用无监督学习 </vt:lpstr>
      <vt:lpstr>3 无监督学习基础 </vt:lpstr>
      <vt:lpstr>如果您还不知道数据可能如何分组：</vt:lpstr>
      <vt:lpstr>硬聚类算法 </vt:lpstr>
      <vt:lpstr>软聚类算法</vt:lpstr>
      <vt:lpstr>降维 </vt:lpstr>
      <vt:lpstr>4 应用[1] </vt:lpstr>
      <vt:lpstr>机器学习 </vt:lpstr>
      <vt:lpstr>机器学习中的监督学习</vt:lpstr>
      <vt:lpstr>章节内容</vt:lpstr>
      <vt:lpstr>1 什么是监督学习[1,2] </vt:lpstr>
      <vt:lpstr>2 为什么使用监督学习[3]</vt:lpstr>
      <vt:lpstr>3 监督学习基础 </vt:lpstr>
      <vt:lpstr>分类 </vt:lpstr>
      <vt:lpstr>PowerPoint 演示文稿</vt:lpstr>
      <vt:lpstr>回归 </vt:lpstr>
      <vt:lpstr>回归</vt:lpstr>
      <vt:lpstr>线性回归</vt:lpstr>
      <vt:lpstr>逻辑回归</vt:lpstr>
      <vt:lpstr>多项式回归</vt:lpstr>
      <vt:lpstr>逐步回归 </vt:lpstr>
      <vt:lpstr>逐步回归 </vt:lpstr>
      <vt:lpstr>岭回归</vt:lpstr>
      <vt:lpstr>Lasso 回归</vt:lpstr>
      <vt:lpstr>Lasso 回归</vt:lpstr>
      <vt:lpstr>ElasticNet</vt:lpstr>
      <vt:lpstr>优点</vt:lpstr>
      <vt:lpstr>缺点</vt:lpstr>
      <vt:lpstr>4 应用</vt:lpstr>
      <vt:lpstr>机器学习 </vt:lpstr>
      <vt:lpstr>章节内容 </vt:lpstr>
      <vt:lpstr>机器学习中的强化学习</vt:lpstr>
      <vt:lpstr>1 什么是强化学习 </vt:lpstr>
      <vt:lpstr>1 什么是强化学习 </vt:lpstr>
      <vt:lpstr>PowerPoint 演示文稿</vt:lpstr>
      <vt:lpstr>智能体 </vt:lpstr>
      <vt:lpstr>策略 </vt:lpstr>
      <vt:lpstr>学习算法 </vt:lpstr>
      <vt:lpstr>2 为什么使用强化学习 </vt:lpstr>
      <vt:lpstr>何时不使用强化学习？ </vt:lpstr>
      <vt:lpstr>2 为什么使用强化学习</vt:lpstr>
      <vt:lpstr>自动驾驶系统 </vt:lpstr>
      <vt:lpstr>自动驾驶系统</vt:lpstr>
      <vt:lpstr>自动驾驶系统 </vt:lpstr>
      <vt:lpstr>自动驾驶系统 </vt:lpstr>
      <vt:lpstr>强化学习工作流程 </vt:lpstr>
      <vt:lpstr>例如 </vt:lpstr>
      <vt:lpstr>3 强化学习基础 </vt:lpstr>
      <vt:lpstr>3 强化学习基础 </vt:lpstr>
      <vt:lpstr>马尔可夫决策过程 </vt:lpstr>
      <vt:lpstr>Q学习 </vt:lpstr>
      <vt:lpstr>Q学习 </vt:lpstr>
      <vt:lpstr>Q学习 </vt:lpstr>
      <vt:lpstr>PowerPoint 演示文稿</vt:lpstr>
      <vt:lpstr>PowerPoint 演示文稿</vt:lpstr>
      <vt:lpstr>4 应用 </vt:lpstr>
      <vt:lpstr>PowerPoint 演示文稿</vt:lpstr>
      <vt:lpstr>一些重要术语 </vt:lpstr>
      <vt:lpstr>参考文献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935</cp:revision>
  <cp:lastPrinted>2020-10-12T18:10:00Z</cp:lastPrinted>
  <dcterms:created xsi:type="dcterms:W3CDTF">2014-03-23T18:36:00Z</dcterms:created>
  <dcterms:modified xsi:type="dcterms:W3CDTF">2025-11-11T05:45:16Z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AA579E0F7B924AEEB72E362D81549454</vt:lpwstr>
  </property>
</Properties>
</file>